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2" r:id="rId1"/>
  </p:sldMasterIdLst>
  <p:handoutMasterIdLst>
    <p:handoutMasterId r:id="rId41"/>
  </p:handoutMasterIdLst>
  <p:sldIdLst>
    <p:sldId id="256" r:id="rId2"/>
    <p:sldId id="257" r:id="rId3"/>
    <p:sldId id="259" r:id="rId4"/>
    <p:sldId id="258" r:id="rId5"/>
    <p:sldId id="261" r:id="rId6"/>
    <p:sldId id="260" r:id="rId7"/>
    <p:sldId id="264" r:id="rId8"/>
    <p:sldId id="515" r:id="rId9"/>
    <p:sldId id="262" r:id="rId10"/>
    <p:sldId id="526" r:id="rId11"/>
    <p:sldId id="265" r:id="rId12"/>
    <p:sldId id="266" r:id="rId13"/>
    <p:sldId id="268" r:id="rId14"/>
    <p:sldId id="267" r:id="rId15"/>
    <p:sldId id="269" r:id="rId16"/>
    <p:sldId id="270" r:id="rId17"/>
    <p:sldId id="273" r:id="rId18"/>
    <p:sldId id="274" r:id="rId19"/>
    <p:sldId id="527" r:id="rId20"/>
    <p:sldId id="279" r:id="rId21"/>
    <p:sldId id="291" r:id="rId22"/>
    <p:sldId id="290" r:id="rId23"/>
    <p:sldId id="288" r:id="rId24"/>
    <p:sldId id="271" r:id="rId25"/>
    <p:sldId id="517" r:id="rId26"/>
    <p:sldId id="518" r:id="rId27"/>
    <p:sldId id="519" r:id="rId28"/>
    <p:sldId id="282" r:id="rId29"/>
    <p:sldId id="283" r:id="rId30"/>
    <p:sldId id="516" r:id="rId31"/>
    <p:sldId id="286" r:id="rId32"/>
    <p:sldId id="284" r:id="rId33"/>
    <p:sldId id="289" r:id="rId34"/>
    <p:sldId id="520" r:id="rId35"/>
    <p:sldId id="292" r:id="rId36"/>
    <p:sldId id="522" r:id="rId37"/>
    <p:sldId id="523" r:id="rId38"/>
    <p:sldId id="524" r:id="rId39"/>
    <p:sldId id="525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8D42"/>
    <a:srgbClr val="1F96D6"/>
    <a:srgbClr val="49D374"/>
    <a:srgbClr val="69BB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3" autoAdjust="0"/>
    <p:restoredTop sz="94660"/>
  </p:normalViewPr>
  <p:slideViewPr>
    <p:cSldViewPr snapToGrid="0">
      <p:cViewPr varScale="1">
        <p:scale>
          <a:sx n="69" d="100"/>
          <a:sy n="69" d="100"/>
        </p:scale>
        <p:origin x="101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904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61CA91-C56A-7447-8C8D-9832E96BF10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/>
            </a:lvl1pPr>
          </a:lstStyle>
          <a:p>
            <a:pPr>
              <a:defRPr/>
            </a:pPr>
            <a:r>
              <a:rPr lang="en-US" sz="800" dirty="0">
                <a:solidFill>
                  <a:srgbClr val="000000"/>
                </a:solidFill>
                <a:latin typeface="Calibri" panose="020F0502020204030204" pitchFamily="34" charset="0"/>
              </a:rPr>
              <a:t>Copyright 2018. Delaware Financial Empowerment Partnership.</a:t>
            </a:r>
          </a:p>
          <a:p>
            <a:pPr>
              <a:defRPr/>
            </a:pPr>
            <a:r>
              <a:rPr lang="en-US" sz="800" dirty="0">
                <a:solidFill>
                  <a:srgbClr val="000000"/>
                </a:solidFill>
                <a:latin typeface="Calibri" panose="020F0502020204030204" pitchFamily="34" charset="0"/>
              </a:rPr>
              <a:t>All Rights Reserved.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BCC2EB-7792-A243-8169-A1B6A5CB849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5D7A53-B9CD-AE47-8672-1F5919E264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4591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4F6F5-7A09-4049-A164-5D87D28378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ADFA86-648C-488C-BF12-764732CA90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9FAD10-D01F-46F7-8C61-6397B206E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/>
              <a:pPr/>
              <a:t>9/11/2018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EF1936-192D-46EE-B465-84143C91A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F02A54-5F4A-4311-8EB0-4FEF7B9CF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3620A719-E0AE-4E34-AEF5-199BC5912A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0" y="319088"/>
            <a:ext cx="4953000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3708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F2664-394F-4B87-A019-64BB3BDF1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D5B417-96E6-449C-A39A-2DAFBC88B4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5E008E-C77B-4C31-9544-B08845FFB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9/11/2018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7CBD89-E891-433C-9491-87CD2A7A6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A73A06-663D-4C30-A742-A11C08569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501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7B8D9DE-6CD4-4227-A9A5-FF5807FC4D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6579C9-78FD-4700-8559-FD14BDB3F2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88FE4C-C9E5-4360-8347-29915B8DB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9/11/2018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6161E6-2443-4F2B-99A8-9308C0AC0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ACBD4B-8F3F-4066-92BD-33DA7B2BF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991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CB364-D4A3-4E8C-9CEC-37B40D840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D20C88-EE37-49A2-97AF-0D21E6BA29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4BAECD-041D-4FA1-90E0-D5E1290E4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9/11/2018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0E6BF8-63C8-43EF-93C5-8FA1DB716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7DC8E2-54ED-4576-AF8E-D01992E3C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028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AF52C-2C7C-487E-8393-7711F6502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06C744-5466-4F6B-B25B-F441D75CE7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F8A9E6-234F-4A98-8A52-E920DCDD7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9/11/2018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BE682E-C5E8-4A81-9665-61688FC8D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B19B20-5D44-4B86-B905-9A999274B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637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4D9A1-EDFD-4953-B518-EC34069D8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6B8606-CE68-4D71-9C7C-25DDD19F58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F20D19-DDE2-48E9-A0B1-31E79D4ED3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D85CAD-5C7C-4418-9391-00E60447B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9/11/2018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B70A97-E5DB-4D56-ABB4-624CA91E1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262856-2D3F-4039-8353-8007C2A2E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908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58E03-BBC9-4E3D-B21B-2C3039285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867548-2F5E-4518-A6B7-92F2A32070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7344B1-2FF6-4B7A-995E-67E419D78B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0E6B7C-3FAF-4FC0-A2CA-9457D7FCCE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14728D-C968-4554-938F-3E89958DF6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9F0AF4-623B-4B89-A3A0-8E6F727E8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9/11/2018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E3368D-71A4-4051-B47B-53A6BCACD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9A7159-5628-47C3-A63F-466D15867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821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D8726-3F47-4870-B672-5E4B3B109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006E42-2DB6-4859-9D5A-00ED96880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9/11/2018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49ED74-936F-4DDE-B1FF-954C65DCB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F72BC9-FDC3-45A5-B8D4-691C186D0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342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1B8F78-6273-4AE7-9D2C-B80B209DA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9/11/2018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BFE52B-8525-4990-9AA3-C075562BE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E8E94C-8DA0-40A4-A870-616EBDAAB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624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35653-7335-4348-8B0E-9F1CB2DBD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F106D1-B785-44A7-87C2-9E7764272D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BA6849-74A9-4604-ACE1-9A1512FC61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8DBB52-0D6B-4D3D-AAF4-8B502C135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9/11/2018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58681C-E061-4EF9-A32E-0BC6C5BBE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894B6A-80C0-4944-ADED-883FD655A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102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E98B6-E6F4-4E5A-8B15-34F71C5B0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E5FA58-88E8-4487-A04A-66EF458BC0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40F297-EA0F-4A16-9FF4-9D69BFC653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BC022E-3A45-4C36-8914-5FBD355A9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9/11/2018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B4B68E-0EF6-4C76-85DD-FC42BE24D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7808DB-ED60-4876-BAB4-2F88BA75D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9091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E14EF8-2B04-46A0-9081-9E2FC8889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5C37C4-40B7-4D44-A441-F199ADB82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AFD870-299F-415E-872A-CE65904B07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9/11/2018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4E0651-DAF9-4812-9B86-A49C6673B7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A52F15-95BC-49ED-8A07-F73CE5B109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876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mrnittle.com/category/classes/12th-grade-ap-english-literature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profslusos.blogspot.com/2010/09/aumento-de-professores-contratados.html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mago.com/faq/camago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E3300A3-3022-4792-8736-531AE3E613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805511"/>
            <a:ext cx="6858000" cy="1860011"/>
          </a:xfrm>
        </p:spPr>
        <p:txBody>
          <a:bodyPr>
            <a:normAutofit/>
          </a:bodyPr>
          <a:lstStyle/>
          <a:p>
            <a:r>
              <a:rPr lang="en-US" sz="1700" dirty="0">
                <a:cs typeface="Arial" panose="020B0604020202020204" pitchFamily="34" charset="0"/>
              </a:rPr>
              <a:t>A presentation by the College Funding Project</a:t>
            </a:r>
            <a:br>
              <a:rPr lang="en-US" sz="1700" dirty="0">
                <a:cs typeface="Arial" panose="020B0604020202020204" pitchFamily="34" charset="0"/>
              </a:rPr>
            </a:br>
            <a:r>
              <a:rPr lang="en-US" sz="1700" dirty="0">
                <a:cs typeface="Arial" panose="020B0604020202020204" pitchFamily="34" charset="0"/>
              </a:rPr>
              <a:t>(with information adapted, in part, from </a:t>
            </a:r>
            <a:br>
              <a:rPr lang="en-US" sz="1700" dirty="0">
                <a:cs typeface="Arial" panose="020B0604020202020204" pitchFamily="34" charset="0"/>
              </a:rPr>
            </a:br>
            <a:r>
              <a:rPr lang="en-US" sz="1700" dirty="0">
                <a:cs typeface="Arial" panose="020B0604020202020204" pitchFamily="34" charset="0"/>
              </a:rPr>
              <a:t>the U.S. Department of Education)</a:t>
            </a:r>
          </a:p>
          <a:p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i="1" dirty="0">
                <a:solidFill>
                  <a:srgbClr val="1F96D6"/>
                </a:solidFill>
                <a:cs typeface="Arial" panose="020B0604020202020204" pitchFamily="34" charset="0"/>
              </a:rPr>
              <a:t>The College Funding Project is an initiative of $tand By Me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i="1" dirty="0">
                <a:solidFill>
                  <a:srgbClr val="1F96D6"/>
                </a:solidFill>
                <a:cs typeface="Arial" panose="020B0604020202020204" pitchFamily="34" charset="0"/>
              </a:rPr>
              <a:t>in partnership with the Delaware Office of Higher Education </a:t>
            </a:r>
          </a:p>
          <a:p>
            <a:endParaRPr lang="en-US" dirty="0">
              <a:cs typeface="Arial" panose="020B060402020202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C7DC7A-3671-4A73-AC9F-EDCF3488E1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4658" y="5811838"/>
            <a:ext cx="1432684" cy="8047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18C6F3D-EBB6-4CF2-BCCB-9A207AD80B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328" y="5714294"/>
            <a:ext cx="926672" cy="902286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1AAAD511-E7D9-482A-BA9B-41612009AC00}"/>
              </a:ext>
            </a:extLst>
          </p:cNvPr>
          <p:cNvSpPr txBox="1">
            <a:spLocks/>
          </p:cNvSpPr>
          <p:nvPr/>
        </p:nvSpPr>
        <p:spPr>
          <a:xfrm>
            <a:off x="0" y="4957502"/>
            <a:ext cx="9144000" cy="756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6C0A36C-F5F3-4C80-AB76-9FFB4496F148}"/>
              </a:ext>
            </a:extLst>
          </p:cNvPr>
          <p:cNvSpPr/>
          <p:nvPr/>
        </p:nvSpPr>
        <p:spPr>
          <a:xfrm>
            <a:off x="1464000" y="5970249"/>
            <a:ext cx="58206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228D42"/>
                </a:solidFill>
                <a:cs typeface="Arial" panose="020B0604020202020204" pitchFamily="34" charset="0"/>
              </a:rPr>
              <a:t>$tand By Me is a joint project </a:t>
            </a:r>
            <a:br>
              <a:rPr lang="en-US" sz="1600" b="1" dirty="0">
                <a:solidFill>
                  <a:srgbClr val="228D42"/>
                </a:solidFill>
                <a:cs typeface="Arial" panose="020B0604020202020204" pitchFamily="34" charset="0"/>
              </a:rPr>
            </a:br>
            <a:r>
              <a:rPr lang="en-US" sz="1600" b="1" dirty="0">
                <a:solidFill>
                  <a:srgbClr val="228D42"/>
                </a:solidFill>
                <a:cs typeface="Arial" panose="020B0604020202020204" pitchFamily="34" charset="0"/>
              </a:rPr>
              <a:t>of the State of Delaware and United Way of Delaware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71A5E51-7AF4-44FD-AD68-DD4D3F44B581}"/>
              </a:ext>
            </a:extLst>
          </p:cNvPr>
          <p:cNvSpPr/>
          <p:nvPr/>
        </p:nvSpPr>
        <p:spPr>
          <a:xfrm>
            <a:off x="0" y="1724629"/>
            <a:ext cx="9144000" cy="1926736"/>
          </a:xfrm>
          <a:prstGeom prst="rect">
            <a:avLst/>
          </a:prstGeom>
          <a:solidFill>
            <a:srgbClr val="228D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3D5C4DD-C18A-4C96-8306-2941923A1508}"/>
              </a:ext>
            </a:extLst>
          </p:cNvPr>
          <p:cNvSpPr/>
          <p:nvPr/>
        </p:nvSpPr>
        <p:spPr>
          <a:xfrm>
            <a:off x="0" y="1813404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cs typeface="Arial" panose="020B0604020202020204" pitchFamily="34" charset="0"/>
              </a:rPr>
              <a:t>Paying for College</a:t>
            </a:r>
            <a:br>
              <a:rPr lang="en-US" sz="3200" b="1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US" sz="3200" b="1" i="1" dirty="0">
                <a:solidFill>
                  <a:schemeClr val="accent4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  <a:t>Get in the Game!</a:t>
            </a:r>
            <a:br>
              <a:rPr lang="en-US" sz="3200" b="1" i="1" dirty="0">
                <a:solidFill>
                  <a:schemeClr val="accent4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</a:br>
            <a:r>
              <a:rPr lang="en-US" sz="2800" b="1" dirty="0">
                <a:solidFill>
                  <a:schemeClr val="bg1"/>
                </a:solidFill>
                <a:cs typeface="Arial" panose="020B0604020202020204" pitchFamily="34" charset="0"/>
              </a:rPr>
              <a:t>2019-2020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54609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3817DDF-C369-40CD-A281-C31A8F925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011680"/>
            <a:ext cx="9182100" cy="584775"/>
          </a:xfrm>
          <a:prstGeom prst="rect">
            <a:avLst/>
          </a:prstGeom>
          <a:solidFill>
            <a:srgbClr val="1F96D6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bg1"/>
                </a:solidFill>
                <a:latin typeface="+mn-lt"/>
              </a:rPr>
              <a:t>Important FAFSA Reminders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70AD9E-FB17-4B00-A3D3-D4EC5604209B}"/>
              </a:ext>
            </a:extLst>
          </p:cNvPr>
          <p:cNvSpPr txBox="1">
            <a:spLocks/>
          </p:cNvSpPr>
          <p:nvPr/>
        </p:nvSpPr>
        <p:spPr>
          <a:xfrm>
            <a:off x="380999" y="2715882"/>
            <a:ext cx="8647253" cy="414211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0" indent="-285750" algn="l" defTabSz="91440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228D42"/>
              </a:buClr>
              <a:buFont typeface="Wingdings" pitchFamily="2" charset="2"/>
              <a:buChar char="§"/>
              <a:defRPr/>
            </a:pPr>
            <a:r>
              <a:rPr lang="en-US" altLang="en-US" dirty="0">
                <a:solidFill>
                  <a:sysClr val="windowText" lastClr="000000"/>
                </a:solidFill>
                <a:ea typeface="ＭＳ Ｐゴシック" panose="020B0600070205080204" pitchFamily="34" charset="-128"/>
                <a:cs typeface="Calibri" panose="020F0502020204030204" pitchFamily="34" charset="0"/>
              </a:rPr>
              <a:t>Create separate </a:t>
            </a:r>
            <a:r>
              <a:rPr lang="en-US" altLang="en-US" b="1" dirty="0">
                <a:solidFill>
                  <a:sysClr val="windowText" lastClr="000000"/>
                </a:solidFill>
                <a:ea typeface="ＭＳ Ｐゴシック" panose="020B0600070205080204" pitchFamily="34" charset="-128"/>
                <a:cs typeface="Calibri" panose="020F0502020204030204" pitchFamily="34" charset="0"/>
              </a:rPr>
              <a:t>Federal Student Aid IDs </a:t>
            </a:r>
            <a:r>
              <a:rPr lang="en-US" altLang="en-US" dirty="0">
                <a:solidFill>
                  <a:sysClr val="windowText" lastClr="000000"/>
                </a:solidFill>
                <a:ea typeface="ＭＳ Ｐゴシック" panose="020B0600070205080204" pitchFamily="34" charset="-128"/>
                <a:cs typeface="Calibri" panose="020F0502020204030204" pitchFamily="34" charset="0"/>
              </a:rPr>
              <a:t>(</a:t>
            </a:r>
            <a:r>
              <a:rPr lang="en-US" altLang="en-US" b="1" dirty="0">
                <a:solidFill>
                  <a:srgbClr val="228D42"/>
                </a:solidFill>
                <a:ea typeface="ＭＳ Ｐゴシック" panose="020B0600070205080204" pitchFamily="34" charset="-128"/>
                <a:cs typeface="Calibri" panose="020F0502020204030204" pitchFamily="34" charset="0"/>
              </a:rPr>
              <a:t>FSA ID</a:t>
            </a:r>
            <a:r>
              <a:rPr lang="en-US" altLang="en-US" dirty="0">
                <a:solidFill>
                  <a:sysClr val="windowText" lastClr="000000"/>
                </a:solidFill>
                <a:ea typeface="ＭＳ Ｐゴシック" panose="020B0600070205080204" pitchFamily="34" charset="-128"/>
                <a:cs typeface="Calibri" panose="020F0502020204030204" pitchFamily="34" charset="0"/>
              </a:rPr>
              <a:t>) for student and parent(s) at: </a:t>
            </a:r>
            <a:r>
              <a:rPr lang="en-US" altLang="en-US" b="1" i="1" dirty="0">
                <a:solidFill>
                  <a:srgbClr val="228D42"/>
                </a:solidFill>
                <a:ea typeface="ＭＳ Ｐゴシック" panose="020B0600070205080204" pitchFamily="34" charset="-128"/>
                <a:cs typeface="Calibri" panose="020F0502020204030204" pitchFamily="34" charset="0"/>
              </a:rPr>
              <a:t>FSAID.ed.gov </a:t>
            </a:r>
          </a:p>
          <a:p>
            <a:pPr marL="285750" indent="-285750" algn="l">
              <a:lnSpc>
                <a:spcPct val="120000"/>
              </a:lnSpc>
              <a:spcBef>
                <a:spcPts val="1200"/>
              </a:spcBef>
              <a:buClr>
                <a:srgbClr val="008000"/>
              </a:buClr>
              <a:buFont typeface="Wingdings" pitchFamily="2" charset="2"/>
              <a:buChar char="§"/>
            </a:pPr>
            <a:r>
              <a:rPr lang="en-US" altLang="en-US" dirty="0"/>
              <a:t>When you are ready to start filling out the </a:t>
            </a:r>
            <a:r>
              <a:rPr lang="en-US" altLang="en-US" b="1" dirty="0">
                <a:solidFill>
                  <a:srgbClr val="1F96D6"/>
                </a:solidFill>
              </a:rPr>
              <a:t>FAFSA</a:t>
            </a:r>
            <a:r>
              <a:rPr lang="en-US" altLang="en-US" dirty="0">
                <a:cs typeface="Arial" panose="020B0604020202020204" pitchFamily="34" charset="0"/>
              </a:rPr>
              <a:t>:</a:t>
            </a:r>
          </a:p>
          <a:p>
            <a:pPr marL="628650" lvl="1" indent="-285750" algn="l">
              <a:spcBef>
                <a:spcPts val="600"/>
              </a:spcBef>
              <a:buClr>
                <a:srgbClr val="008000"/>
              </a:buClr>
              <a:buFont typeface="Wingdings" panose="05000000000000000000" pitchFamily="2" charset="2"/>
              <a:buChar char="§"/>
            </a:pPr>
            <a:r>
              <a:rPr lang="en-US" altLang="en-US" sz="1800" dirty="0"/>
              <a:t>Go to: </a:t>
            </a:r>
            <a:r>
              <a:rPr lang="en-US" altLang="en-US" sz="1800" b="1" i="1" dirty="0">
                <a:solidFill>
                  <a:srgbClr val="228D42"/>
                </a:solidFill>
              </a:rPr>
              <a:t>FAFSA.gov</a:t>
            </a:r>
          </a:p>
          <a:p>
            <a:pPr marL="628650" lvl="1" indent="-285750" algn="l">
              <a:spcBef>
                <a:spcPts val="600"/>
              </a:spcBef>
              <a:buClr>
                <a:srgbClr val="008000"/>
              </a:buClr>
              <a:buFont typeface="Wingdings" panose="05000000000000000000" pitchFamily="2" charset="2"/>
              <a:buChar char="§"/>
            </a:pPr>
            <a:r>
              <a:rPr lang="en-US" altLang="en-US" sz="1800" dirty="0"/>
              <a:t>Select</a:t>
            </a:r>
            <a:r>
              <a:rPr lang="en-US" altLang="en-US" sz="1800" dirty="0">
                <a:cs typeface="Arial" panose="020B0604020202020204" pitchFamily="34" charset="0"/>
              </a:rPr>
              <a:t> </a:t>
            </a:r>
            <a:r>
              <a:rPr lang="en-US" altLang="en-US" sz="1800" dirty="0"/>
              <a:t>“</a:t>
            </a:r>
            <a:r>
              <a:rPr lang="en-US" altLang="en-US" sz="1800" b="1" dirty="0"/>
              <a:t>Start a New FAFSA</a:t>
            </a:r>
            <a:r>
              <a:rPr lang="en-US" altLang="en-US" sz="1800" dirty="0"/>
              <a:t>”</a:t>
            </a:r>
          </a:p>
          <a:p>
            <a:pPr marL="628650" lvl="1" indent="-285750" algn="l">
              <a:spcBef>
                <a:spcPts val="600"/>
              </a:spcBef>
              <a:buClr>
                <a:srgbClr val="008000"/>
              </a:buClr>
              <a:buFont typeface="Wingdings" panose="05000000000000000000" pitchFamily="2" charset="2"/>
              <a:buChar char="§"/>
            </a:pPr>
            <a:r>
              <a:rPr lang="en-US" altLang="en-US" sz="1800" dirty="0"/>
              <a:t>Select “</a:t>
            </a:r>
            <a:r>
              <a:rPr lang="en-US" altLang="en-US" sz="1800" b="1" dirty="0"/>
              <a:t>Start 2019-2020 FAFSA</a:t>
            </a:r>
            <a:r>
              <a:rPr lang="en-US" altLang="en-US" sz="1800" dirty="0"/>
              <a:t>”</a:t>
            </a:r>
            <a:r>
              <a:rPr lang="en-US" altLang="ja-JP" sz="1800" dirty="0">
                <a:cs typeface="Arial" panose="020B0604020202020204" pitchFamily="34" charset="0"/>
              </a:rPr>
              <a:t> </a:t>
            </a:r>
            <a:r>
              <a:rPr lang="en-US" altLang="ja-JP" sz="1800" dirty="0"/>
              <a:t>to complete </a:t>
            </a:r>
            <a:r>
              <a:rPr lang="en-US" altLang="ja-JP" sz="1800" b="1" dirty="0">
                <a:solidFill>
                  <a:srgbClr val="1F96D6"/>
                </a:solidFill>
              </a:rPr>
              <a:t>FAFSA</a:t>
            </a:r>
            <a:r>
              <a:rPr lang="en-US" altLang="ja-JP" sz="18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ja-JP" sz="1800" dirty="0"/>
              <a:t>for</a:t>
            </a:r>
            <a:r>
              <a:rPr lang="en-US" altLang="ja-JP" sz="1800" dirty="0">
                <a:cs typeface="Arial" panose="020B0604020202020204" pitchFamily="34" charset="0"/>
              </a:rPr>
              <a:t> </a:t>
            </a:r>
            <a:r>
              <a:rPr lang="en-US" altLang="ja-JP" sz="1800" b="1" dirty="0">
                <a:solidFill>
                  <a:srgbClr val="008000"/>
                </a:solidFill>
              </a:rPr>
              <a:t>2019-2020</a:t>
            </a:r>
            <a:r>
              <a:rPr lang="en-US" altLang="ja-JP" sz="1800" dirty="0">
                <a:solidFill>
                  <a:srgbClr val="008000"/>
                </a:solidFill>
              </a:rPr>
              <a:t> </a:t>
            </a:r>
            <a:r>
              <a:rPr lang="en-US" altLang="ja-JP" sz="1800" dirty="0"/>
              <a:t>academic year</a:t>
            </a:r>
          </a:p>
          <a:p>
            <a:pPr marL="285750" indent="-285750" algn="l">
              <a:lnSpc>
                <a:spcPct val="120000"/>
              </a:lnSpc>
              <a:spcBef>
                <a:spcPts val="1200"/>
              </a:spcBef>
              <a:buClr>
                <a:srgbClr val="008000"/>
              </a:buClr>
              <a:buFont typeface="Wingdings" panose="05000000000000000000" pitchFamily="2" charset="2"/>
              <a:buChar char="§"/>
            </a:pPr>
            <a:r>
              <a:rPr lang="en-US" altLang="en-US" dirty="0"/>
              <a:t>Have your </a:t>
            </a:r>
            <a:r>
              <a:rPr lang="en-US" altLang="en-US" b="1" dirty="0"/>
              <a:t>2017</a:t>
            </a:r>
            <a:r>
              <a:rPr lang="en-US" altLang="en-US" dirty="0">
                <a:cs typeface="Arial" panose="020B0604020202020204" pitchFamily="34" charset="0"/>
              </a:rPr>
              <a:t> </a:t>
            </a:r>
            <a:r>
              <a:rPr lang="en-US" altLang="en-US" dirty="0"/>
              <a:t>federal tax return/schedules and W-2 forms available if you filed a tax return(s)</a:t>
            </a:r>
            <a:r>
              <a:rPr lang="en-US" altLang="en-US" i="1" dirty="0"/>
              <a:t>—you may need to enter information from them as you complete the </a:t>
            </a:r>
            <a:r>
              <a:rPr lang="en-US" altLang="en-US" b="1" i="1" dirty="0">
                <a:solidFill>
                  <a:srgbClr val="1F96D6"/>
                </a:solidFill>
              </a:rPr>
              <a:t>FAFSA</a:t>
            </a:r>
            <a:r>
              <a:rPr lang="en-US" altLang="en-US" i="1" dirty="0">
                <a:cs typeface="Arial" panose="020B0604020202020204" pitchFamily="34" charset="0"/>
              </a:rPr>
              <a:t> </a:t>
            </a:r>
            <a:r>
              <a:rPr lang="en-US" altLang="en-US" i="1" dirty="0"/>
              <a:t>online</a:t>
            </a:r>
          </a:p>
          <a:p>
            <a:pPr marL="285750" indent="-285750" algn="l">
              <a:lnSpc>
                <a:spcPct val="120000"/>
              </a:lnSpc>
              <a:spcBef>
                <a:spcPts val="1200"/>
              </a:spcBef>
              <a:buClr>
                <a:srgbClr val="008000"/>
              </a:buClr>
              <a:buFont typeface="Wingdings" panose="05000000000000000000" pitchFamily="2" charset="2"/>
              <a:buChar char="§"/>
            </a:pPr>
            <a:r>
              <a:rPr lang="en-US" altLang="en-US" dirty="0"/>
              <a:t>Complete ALL required sections of the online </a:t>
            </a:r>
            <a:r>
              <a:rPr lang="en-US" altLang="en-US" b="1" dirty="0">
                <a:solidFill>
                  <a:srgbClr val="1F96D6"/>
                </a:solidFill>
              </a:rPr>
              <a:t>FAFSA</a:t>
            </a:r>
            <a:r>
              <a:rPr lang="en-US" altLang="en-US" dirty="0"/>
              <a:t>; sign it and then submit it!</a:t>
            </a:r>
          </a:p>
          <a:p>
            <a:pPr marL="285750" indent="-285750" algn="l">
              <a:lnSpc>
                <a:spcPct val="120000"/>
              </a:lnSpc>
              <a:spcBef>
                <a:spcPts val="1200"/>
              </a:spcBef>
              <a:buClr>
                <a:srgbClr val="008000"/>
              </a:buClr>
              <a:buFont typeface="Wingdings" panose="05000000000000000000" pitchFamily="2" charset="2"/>
              <a:buChar char="§"/>
            </a:pPr>
            <a:r>
              <a:rPr lang="en-US" altLang="en-US" dirty="0"/>
              <a:t>Create a </a:t>
            </a:r>
            <a:r>
              <a:rPr lang="en-US" altLang="en-US" b="1" dirty="0">
                <a:solidFill>
                  <a:srgbClr val="1F96D6"/>
                </a:solidFill>
              </a:rPr>
              <a:t>FAFSA</a:t>
            </a:r>
            <a:r>
              <a:rPr lang="en-US" altLang="en-US" dirty="0">
                <a:cs typeface="Arial" panose="020B0604020202020204" pitchFamily="34" charset="0"/>
              </a:rPr>
              <a:t> </a:t>
            </a:r>
            <a:r>
              <a:rPr lang="en-US" altLang="en-US" dirty="0"/>
              <a:t>email folder on your computer so that you can store the confirmation and any subsequent emails your receive about your </a:t>
            </a:r>
            <a:r>
              <a:rPr lang="en-US" altLang="en-US" b="1" dirty="0">
                <a:solidFill>
                  <a:srgbClr val="1F96D6"/>
                </a:solidFill>
              </a:rPr>
              <a:t>FAFSA</a:t>
            </a:r>
          </a:p>
          <a:p>
            <a:pPr marL="285750" indent="-285750" algn="l">
              <a:lnSpc>
                <a:spcPct val="120000"/>
              </a:lnSpc>
              <a:spcBef>
                <a:spcPts val="1200"/>
              </a:spcBef>
              <a:buClr>
                <a:srgbClr val="008000"/>
              </a:buClr>
              <a:buFont typeface="Wingdings" panose="05000000000000000000" pitchFamily="2" charset="2"/>
              <a:buChar char="§"/>
            </a:pPr>
            <a:r>
              <a:rPr lang="en-US" altLang="en-US" dirty="0"/>
              <a:t>For assistance, call the U.S. Department of Education at 800-4-FED-AID, or $tand By Me at 302-255-9621.</a:t>
            </a:r>
          </a:p>
          <a:p>
            <a:pPr>
              <a:spcBef>
                <a:spcPts val="2400"/>
              </a:spcBef>
              <a:buClr>
                <a:srgbClr val="008000"/>
              </a:buClr>
            </a:pPr>
            <a:endParaRPr lang="en-US" altLang="en-US" sz="2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781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CE3F8B4-5C55-4C47-AA46-1FA6F2B446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011680"/>
            <a:ext cx="9144000" cy="1077218"/>
          </a:xfrm>
          <a:prstGeom prst="rect">
            <a:avLst/>
          </a:prstGeom>
          <a:solidFill>
            <a:srgbClr val="1F96D6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bg1"/>
                </a:solidFill>
                <a:latin typeface="+mn-lt"/>
              </a:rPr>
              <a:t>FAFSA RESULTS: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i="1" dirty="0">
                <a:solidFill>
                  <a:schemeClr val="bg1"/>
                </a:solidFill>
                <a:latin typeface="+mn-lt"/>
              </a:rPr>
              <a:t>Student Aid Report (SAR)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5F7862-6478-444C-8080-2995DB31DD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038" y="3190845"/>
            <a:ext cx="8077200" cy="277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800100" indent="-3429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 eaLnBrk="1" hangingPunct="1">
              <a:spcBef>
                <a:spcPts val="1800"/>
              </a:spcBef>
              <a:buClr>
                <a:srgbClr val="00A04F"/>
              </a:buClr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+mn-lt"/>
              </a:rPr>
              <a:t>Student will receive a </a:t>
            </a:r>
            <a:r>
              <a:rPr lang="ja-JP" altLang="en-US" sz="2400" dirty="0">
                <a:latin typeface="+mn-lt"/>
              </a:rPr>
              <a:t>“</a:t>
            </a:r>
            <a:r>
              <a:rPr lang="en-US" altLang="ja-JP" sz="2400" dirty="0">
                <a:latin typeface="+mn-lt"/>
              </a:rPr>
              <a:t>Student Aid Report</a:t>
            </a:r>
            <a:r>
              <a:rPr lang="ja-JP" altLang="en-US" sz="2400" dirty="0">
                <a:latin typeface="+mn-lt"/>
              </a:rPr>
              <a:t>”</a:t>
            </a:r>
            <a:r>
              <a:rPr lang="en-US" altLang="ja-JP" sz="2400" dirty="0">
                <a:latin typeface="+mn-lt"/>
              </a:rPr>
              <a:t> (SAR) once the </a:t>
            </a:r>
            <a:r>
              <a:rPr lang="en-US" altLang="ja-JP" sz="2400" b="1" dirty="0">
                <a:solidFill>
                  <a:srgbClr val="1F96D6"/>
                </a:solidFill>
                <a:latin typeface="+mn-lt"/>
                <a:cs typeface="Arial" panose="020B0604020202020204" pitchFamily="34" charset="0"/>
              </a:rPr>
              <a:t>FAFSA</a:t>
            </a:r>
            <a:r>
              <a:rPr lang="en-US" altLang="ja-JP" sz="2400" dirty="0">
                <a:solidFill>
                  <a:srgbClr val="0000FF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ja-JP" sz="2400" dirty="0">
                <a:latin typeface="+mn-lt"/>
              </a:rPr>
              <a:t>has been processed</a:t>
            </a:r>
          </a:p>
          <a:p>
            <a:pPr eaLnBrk="1" hangingPunct="1">
              <a:spcBef>
                <a:spcPts val="1200"/>
              </a:spcBef>
              <a:buClr>
                <a:srgbClr val="00A04F"/>
              </a:buClr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+mn-lt"/>
              </a:rPr>
              <a:t>Student and parent(s) should review the </a:t>
            </a:r>
            <a:r>
              <a:rPr lang="en-US" altLang="en-US" sz="2400" dirty="0">
                <a:latin typeface="+mn-lt"/>
                <a:cs typeface="Arial" panose="020B0604020202020204" pitchFamily="34" charset="0"/>
              </a:rPr>
              <a:t>SAR:</a:t>
            </a:r>
          </a:p>
          <a:p>
            <a:pPr lvl="1" eaLnBrk="1" hangingPunct="1">
              <a:spcBef>
                <a:spcPts val="600"/>
              </a:spcBef>
              <a:buClr>
                <a:srgbClr val="00A04F"/>
              </a:buClr>
              <a:buFont typeface="Wingdings" panose="05000000000000000000" pitchFamily="2" charset="2"/>
              <a:buChar char="§"/>
            </a:pPr>
            <a:r>
              <a:rPr lang="en-US" altLang="en-US" sz="1800" dirty="0">
                <a:latin typeface="+mn-lt"/>
              </a:rPr>
              <a:t>Check all information for accuracy; correct any errors</a:t>
            </a:r>
          </a:p>
          <a:p>
            <a:pPr lvl="1" eaLnBrk="1" hangingPunct="1">
              <a:spcBef>
                <a:spcPts val="600"/>
              </a:spcBef>
              <a:buClr>
                <a:srgbClr val="00A04F"/>
              </a:buClr>
              <a:buFont typeface="Wingdings" panose="05000000000000000000" pitchFamily="2" charset="2"/>
              <a:buChar char="§"/>
            </a:pPr>
            <a:r>
              <a:rPr lang="en-US" altLang="en-US" sz="1800" dirty="0">
                <a:latin typeface="+mn-lt"/>
              </a:rPr>
              <a:t>Update estimated information, if necessary</a:t>
            </a:r>
          </a:p>
          <a:p>
            <a:pPr lvl="1" eaLnBrk="1" hangingPunct="1">
              <a:spcBef>
                <a:spcPts val="600"/>
              </a:spcBef>
              <a:buClr>
                <a:srgbClr val="00A04F"/>
              </a:buClr>
              <a:buFont typeface="Wingdings" panose="05000000000000000000" pitchFamily="2" charset="2"/>
              <a:buChar char="§"/>
            </a:pPr>
            <a:r>
              <a:rPr lang="en-US" altLang="en-US" sz="1800" dirty="0">
                <a:latin typeface="+mn-lt"/>
              </a:rPr>
              <a:t>Update school listing, if necessary</a:t>
            </a:r>
          </a:p>
          <a:p>
            <a:pPr lvl="1" eaLnBrk="1" hangingPunct="1">
              <a:spcBef>
                <a:spcPts val="600"/>
              </a:spcBef>
              <a:buClr>
                <a:srgbClr val="00A04F"/>
              </a:buClr>
              <a:buFont typeface="Wingdings" panose="05000000000000000000" pitchFamily="2" charset="2"/>
              <a:buChar char="§"/>
            </a:pPr>
            <a:r>
              <a:rPr lang="en-US" altLang="en-US" sz="1800" dirty="0">
                <a:latin typeface="+mn-lt"/>
              </a:rPr>
              <a:t>Submit corrected/updated SAR, as needed</a:t>
            </a:r>
          </a:p>
        </p:txBody>
      </p:sp>
    </p:spTree>
    <p:extLst>
      <p:ext uri="{BB962C8B-B14F-4D97-AF65-F5344CB8AC3E}">
        <p14:creationId xmlns:p14="http://schemas.microsoft.com/office/powerpoint/2010/main" val="1856502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DF9B1A8-5AC1-403E-B984-AE68981136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94" y="5057955"/>
            <a:ext cx="9110663" cy="646113"/>
          </a:xfrm>
          <a:prstGeom prst="rect">
            <a:avLst/>
          </a:prstGeom>
          <a:solidFill>
            <a:srgbClr val="228D42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bg1"/>
                </a:solidFill>
                <a:latin typeface="+mn-lt"/>
              </a:rPr>
              <a:t>Parents and the </a:t>
            </a:r>
            <a:r>
              <a:rPr lang="en-US" altLang="en-US" sz="36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</a:rPr>
              <a:t>FAFSA</a:t>
            </a:r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6C8A5E84-375F-4814-9C51-F7A40F9602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248290"/>
            <a:ext cx="3962400" cy="264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38014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>
            <a:extLst>
              <a:ext uri="{FF2B5EF4-FFF2-40B4-BE49-F238E27FC236}">
                <a16:creationId xmlns:a16="http://schemas.microsoft.com/office/drawing/2014/main" id="{398B5AE3-3CE9-4910-A934-9C2105CFE9BD}"/>
              </a:ext>
            </a:extLst>
          </p:cNvPr>
          <p:cNvSpPr txBox="1">
            <a:spLocks/>
          </p:cNvSpPr>
          <p:nvPr/>
        </p:nvSpPr>
        <p:spPr>
          <a:xfrm>
            <a:off x="0" y="2011680"/>
            <a:ext cx="9144000" cy="1066800"/>
          </a:xfrm>
          <a:prstGeom prst="rect">
            <a:avLst/>
          </a:prstGeom>
          <a:solidFill>
            <a:srgbClr val="1F96D6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b="1" dirty="0">
                <a:solidFill>
                  <a:schemeClr val="bg1"/>
                </a:solidFill>
                <a:latin typeface="+mn-lt"/>
              </a:rPr>
              <a:t>Will parents’ information </a:t>
            </a:r>
            <a:br>
              <a:rPr lang="en-US" altLang="en-US" sz="3200" b="1" dirty="0">
                <a:solidFill>
                  <a:schemeClr val="bg1"/>
                </a:solidFill>
                <a:latin typeface="+mn-lt"/>
              </a:rPr>
            </a:br>
            <a:r>
              <a:rPr lang="en-US" altLang="en-US" sz="3200" b="1" dirty="0">
                <a:solidFill>
                  <a:schemeClr val="bg1"/>
                </a:solidFill>
                <a:latin typeface="+mn-lt"/>
              </a:rPr>
              <a:t>be needed on the FAFSA?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E017E3C2-9235-4D13-BD13-1DDB2C74D9AC}"/>
              </a:ext>
            </a:extLst>
          </p:cNvPr>
          <p:cNvSpPr txBox="1">
            <a:spLocks/>
          </p:cNvSpPr>
          <p:nvPr/>
        </p:nvSpPr>
        <p:spPr>
          <a:xfrm>
            <a:off x="457200" y="3614496"/>
            <a:ext cx="4040188" cy="639762"/>
          </a:xfrm>
          <a:prstGeom prst="rect">
            <a:avLst/>
          </a:prstGeom>
          <a:solidFill>
            <a:srgbClr val="228D42"/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3600" b="1" dirty="0">
                <a:solidFill>
                  <a:schemeClr val="bg1"/>
                </a:solidFill>
              </a:rPr>
              <a:t>YES</a:t>
            </a:r>
          </a:p>
        </p:txBody>
      </p:sp>
      <p:sp>
        <p:nvSpPr>
          <p:cNvPr id="4" name="Content Placeholder 8">
            <a:extLst>
              <a:ext uri="{FF2B5EF4-FFF2-40B4-BE49-F238E27FC236}">
                <a16:creationId xmlns:a16="http://schemas.microsoft.com/office/drawing/2014/main" id="{7C923762-1BB8-43DF-8728-82E11F5EF57D}"/>
              </a:ext>
            </a:extLst>
          </p:cNvPr>
          <p:cNvSpPr txBox="1">
            <a:spLocks/>
          </p:cNvSpPr>
          <p:nvPr/>
        </p:nvSpPr>
        <p:spPr>
          <a:xfrm>
            <a:off x="457200" y="4254258"/>
            <a:ext cx="4040188" cy="536016"/>
          </a:xfrm>
          <a:prstGeom prst="rect">
            <a:avLst/>
          </a:prstGeom>
          <a:ln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70C0"/>
              </a:buClr>
              <a:buSzPct val="125000"/>
              <a:buNone/>
            </a:pPr>
            <a:r>
              <a:rPr lang="en-US" altLang="en-US" sz="2800" dirty="0">
                <a:solidFill>
                  <a:srgbClr val="000000"/>
                </a:solidFill>
              </a:rPr>
              <a:t>If student is: </a:t>
            </a:r>
            <a:r>
              <a:rPr lang="en-US" altLang="en-US" sz="2800" b="1" dirty="0">
                <a:solidFill>
                  <a:srgbClr val="000000"/>
                </a:solidFill>
              </a:rPr>
              <a:t>DEPENDENT</a:t>
            </a: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86CE5F37-0405-4A06-AAED-49F95A354ACD}"/>
              </a:ext>
            </a:extLst>
          </p:cNvPr>
          <p:cNvSpPr txBox="1">
            <a:spLocks/>
          </p:cNvSpPr>
          <p:nvPr/>
        </p:nvSpPr>
        <p:spPr>
          <a:xfrm>
            <a:off x="4676661" y="3614496"/>
            <a:ext cx="4208552" cy="639762"/>
          </a:xfrm>
          <a:prstGeom prst="rect">
            <a:avLst/>
          </a:prstGeom>
          <a:solidFill>
            <a:srgbClr val="FF0000"/>
          </a:solidFill>
        </p:spPr>
        <p:txBody>
          <a:bodyPr anchor="ctr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sz="3600" b="1" dirty="0">
                <a:solidFill>
                  <a:srgbClr val="FFFFFF"/>
                </a:solidFill>
              </a:rPr>
              <a:t>NO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5E3CDEAE-7F73-42D6-A0E1-3B6FC2332151}"/>
              </a:ext>
            </a:extLst>
          </p:cNvPr>
          <p:cNvSpPr txBox="1">
            <a:spLocks/>
          </p:cNvSpPr>
          <p:nvPr/>
        </p:nvSpPr>
        <p:spPr>
          <a:xfrm>
            <a:off x="4676661" y="4254258"/>
            <a:ext cx="4208552" cy="536016"/>
          </a:xfrm>
          <a:prstGeom prst="rect">
            <a:avLst/>
          </a:prstGeom>
          <a:ln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A04F"/>
              </a:buClr>
              <a:buSzPct val="125000"/>
              <a:buNone/>
            </a:pPr>
            <a:r>
              <a:rPr lang="en-US" altLang="en-US" sz="2800" dirty="0">
                <a:solidFill>
                  <a:srgbClr val="000000"/>
                </a:solidFill>
              </a:rPr>
              <a:t>If student is: </a:t>
            </a:r>
            <a:r>
              <a:rPr lang="en-US" altLang="en-US" sz="2800" b="1" dirty="0">
                <a:solidFill>
                  <a:srgbClr val="000000"/>
                </a:solidFill>
              </a:rPr>
              <a:t>INDEPENDENT</a:t>
            </a:r>
          </a:p>
        </p:txBody>
      </p:sp>
    </p:spTree>
    <p:extLst>
      <p:ext uri="{BB962C8B-B14F-4D97-AF65-F5344CB8AC3E}">
        <p14:creationId xmlns:p14="http://schemas.microsoft.com/office/powerpoint/2010/main" val="963786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3A766B0F-0D47-4CCF-9C6E-2C9E9C06425A}"/>
              </a:ext>
            </a:extLst>
          </p:cNvPr>
          <p:cNvSpPr txBox="1">
            <a:spLocks/>
          </p:cNvSpPr>
          <p:nvPr/>
        </p:nvSpPr>
        <p:spPr>
          <a:xfrm>
            <a:off x="0" y="2011680"/>
            <a:ext cx="9144000" cy="1098430"/>
          </a:xfrm>
          <a:prstGeom prst="rect">
            <a:avLst/>
          </a:prstGeom>
          <a:solidFill>
            <a:srgbClr val="1F96D6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b="1" dirty="0">
                <a:solidFill>
                  <a:schemeClr val="bg1"/>
                </a:solidFill>
                <a:latin typeface="+mn-lt"/>
              </a:rPr>
              <a:t>Student is INDEPENDENT</a:t>
            </a:r>
            <a:br>
              <a:rPr lang="en-US" altLang="en-US" sz="3200" b="1" dirty="0">
                <a:solidFill>
                  <a:schemeClr val="bg1"/>
                </a:solidFill>
                <a:latin typeface="+mn-lt"/>
              </a:rPr>
            </a:br>
            <a:r>
              <a:rPr lang="en-US" altLang="en-US" sz="3200" b="1" dirty="0">
                <a:solidFill>
                  <a:schemeClr val="bg1"/>
                </a:solidFill>
                <a:latin typeface="+mn-lt"/>
              </a:rPr>
              <a:t>in 2019-2020 if …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F8B1CAA5-2C68-47A0-A9E2-440B5935EBA0}"/>
              </a:ext>
            </a:extLst>
          </p:cNvPr>
          <p:cNvSpPr txBox="1">
            <a:spLocks/>
          </p:cNvSpPr>
          <p:nvPr/>
        </p:nvSpPr>
        <p:spPr>
          <a:xfrm>
            <a:off x="457200" y="3234906"/>
            <a:ext cx="3810000" cy="31658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spcBef>
                <a:spcPts val="1200"/>
              </a:spcBef>
              <a:buClr>
                <a:srgbClr val="008000"/>
              </a:buClr>
              <a:buFont typeface="Wingdings" panose="05000000000000000000" pitchFamily="2" charset="2"/>
              <a:buChar char="§"/>
            </a:pPr>
            <a:r>
              <a:rPr lang="en-US" altLang="en-US" sz="1600" dirty="0">
                <a:solidFill>
                  <a:srgbClr val="000000"/>
                </a:solidFill>
                <a:cs typeface="Arial" panose="020B0604020202020204" pitchFamily="34" charset="0"/>
              </a:rPr>
              <a:t>Born before 1/1/1996</a:t>
            </a:r>
          </a:p>
          <a:p>
            <a:pPr marL="285750" indent="-285750" algn="l">
              <a:spcBef>
                <a:spcPts val="1200"/>
              </a:spcBef>
              <a:buClr>
                <a:srgbClr val="008000"/>
              </a:buClr>
              <a:buFont typeface="Wingdings" panose="05000000000000000000" pitchFamily="2" charset="2"/>
              <a:buChar char="§"/>
            </a:pPr>
            <a:r>
              <a:rPr lang="en-US" altLang="en-US" sz="1600" dirty="0">
                <a:solidFill>
                  <a:srgbClr val="000000"/>
                </a:solidFill>
                <a:cs typeface="Arial" panose="020B0604020202020204" pitchFamily="34" charset="0"/>
              </a:rPr>
              <a:t>Married or separated</a:t>
            </a:r>
          </a:p>
          <a:p>
            <a:pPr marL="285750" indent="-285750" algn="l">
              <a:spcBef>
                <a:spcPts val="1200"/>
              </a:spcBef>
              <a:buClr>
                <a:srgbClr val="008000"/>
              </a:buClr>
              <a:buFont typeface="Wingdings" panose="05000000000000000000" pitchFamily="2" charset="2"/>
              <a:buChar char="§"/>
            </a:pPr>
            <a:r>
              <a:rPr lang="en-US" altLang="en-US" sz="1600" dirty="0">
                <a:solidFill>
                  <a:srgbClr val="000000"/>
                </a:solidFill>
                <a:cs typeface="Arial" panose="020B0604020202020204" pitchFamily="34" charset="0"/>
              </a:rPr>
              <a:t>Grad/prof student</a:t>
            </a:r>
          </a:p>
          <a:p>
            <a:pPr marL="285750" indent="-285750" algn="l">
              <a:spcBef>
                <a:spcPts val="1200"/>
              </a:spcBef>
              <a:buClr>
                <a:srgbClr val="008000"/>
              </a:buClr>
              <a:buFont typeface="Wingdings" panose="05000000000000000000" pitchFamily="2" charset="2"/>
              <a:buChar char="§"/>
            </a:pPr>
            <a:r>
              <a:rPr lang="en-US" altLang="en-US" sz="1600" dirty="0">
                <a:solidFill>
                  <a:srgbClr val="000000"/>
                </a:solidFill>
                <a:cs typeface="Arial" panose="020B0604020202020204" pitchFamily="34" charset="0"/>
              </a:rPr>
              <a:t>Serving on active duty</a:t>
            </a:r>
          </a:p>
          <a:p>
            <a:pPr marL="285750" indent="-285750" algn="l">
              <a:spcBef>
                <a:spcPts val="1200"/>
              </a:spcBef>
              <a:buClr>
                <a:srgbClr val="008000"/>
              </a:buClr>
              <a:buFont typeface="Wingdings" panose="05000000000000000000" pitchFamily="2" charset="2"/>
              <a:buChar char="§"/>
            </a:pPr>
            <a:r>
              <a:rPr lang="en-US" altLang="en-US" sz="1600" dirty="0">
                <a:solidFill>
                  <a:srgbClr val="000000"/>
                </a:solidFill>
                <a:cs typeface="Arial" panose="020B0604020202020204" pitchFamily="34" charset="0"/>
              </a:rPr>
              <a:t>Veteran</a:t>
            </a:r>
          </a:p>
          <a:p>
            <a:pPr marL="285750" indent="-285750" algn="l">
              <a:spcBef>
                <a:spcPts val="1200"/>
              </a:spcBef>
              <a:buClr>
                <a:srgbClr val="008000"/>
              </a:buClr>
              <a:buFont typeface="Wingdings" panose="05000000000000000000" pitchFamily="2" charset="2"/>
              <a:buChar char="§"/>
            </a:pPr>
            <a:r>
              <a:rPr lang="en-US" altLang="en-US" sz="1600" dirty="0">
                <a:solidFill>
                  <a:srgbClr val="000000"/>
                </a:solidFill>
                <a:cs typeface="Arial" panose="020B0604020202020204" pitchFamily="34" charset="0"/>
              </a:rPr>
              <a:t>Have dependent children</a:t>
            </a:r>
          </a:p>
          <a:p>
            <a:pPr marL="285750" indent="-285750" algn="l">
              <a:spcBef>
                <a:spcPts val="1200"/>
              </a:spcBef>
              <a:buClr>
                <a:srgbClr val="008000"/>
              </a:buClr>
              <a:buFont typeface="Wingdings" panose="05000000000000000000" pitchFamily="2" charset="2"/>
              <a:buChar char="§"/>
            </a:pPr>
            <a:r>
              <a:rPr lang="en-US" altLang="en-US" sz="1600" dirty="0">
                <a:solidFill>
                  <a:srgbClr val="000000"/>
                </a:solidFill>
                <a:cs typeface="Arial" panose="020B0604020202020204" pitchFamily="34" charset="0"/>
              </a:rPr>
              <a:t>Have dependents other than children/spouse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6EF7133-C8A5-4BEA-9A78-D19A0F4F76A6}"/>
              </a:ext>
            </a:extLst>
          </p:cNvPr>
          <p:cNvSpPr txBox="1">
            <a:spLocks/>
          </p:cNvSpPr>
          <p:nvPr/>
        </p:nvSpPr>
        <p:spPr>
          <a:xfrm>
            <a:off x="4267200" y="3234906"/>
            <a:ext cx="4203940" cy="2861094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buClr>
                <a:srgbClr val="008000"/>
              </a:buClr>
              <a:buFont typeface="Wingdings" panose="05000000000000000000" pitchFamily="2" charset="2"/>
              <a:buChar char="§"/>
            </a:pPr>
            <a:r>
              <a:rPr lang="en-US" altLang="en-US" sz="1600" dirty="0">
                <a:solidFill>
                  <a:srgbClr val="000000"/>
                </a:solidFill>
                <a:cs typeface="Arial" panose="020B0604020202020204" pitchFamily="34" charset="0"/>
              </a:rPr>
              <a:t>Emancipated minor as determined by court</a:t>
            </a:r>
          </a:p>
          <a:p>
            <a:pPr>
              <a:spcBef>
                <a:spcPts val="1200"/>
              </a:spcBef>
              <a:buClr>
                <a:srgbClr val="008000"/>
              </a:buClr>
              <a:buFont typeface="Wingdings" panose="05000000000000000000" pitchFamily="2" charset="2"/>
              <a:buChar char="§"/>
            </a:pPr>
            <a:r>
              <a:rPr lang="en-US" altLang="en-US" sz="1600" dirty="0">
                <a:solidFill>
                  <a:srgbClr val="000000"/>
                </a:solidFill>
                <a:cs typeface="Arial" panose="020B0604020202020204" pitchFamily="34" charset="0"/>
              </a:rPr>
              <a:t>Someone other than parent or stepparent has </a:t>
            </a:r>
            <a:r>
              <a:rPr lang="en-US" altLang="en-US" sz="1600" i="1" dirty="0">
                <a:solidFill>
                  <a:srgbClr val="000000"/>
                </a:solidFill>
                <a:cs typeface="Arial" panose="020B0604020202020204" pitchFamily="34" charset="0"/>
              </a:rPr>
              <a:t>legal guardianship</a:t>
            </a:r>
            <a:r>
              <a:rPr lang="en-US" altLang="en-US" sz="1600" dirty="0">
                <a:solidFill>
                  <a:srgbClr val="000000"/>
                </a:solidFill>
                <a:cs typeface="Arial" panose="020B0604020202020204" pitchFamily="34" charset="0"/>
              </a:rPr>
              <a:t> as determined by a court (court papers must say ”guardianship" rather than ”custody")</a:t>
            </a:r>
          </a:p>
          <a:p>
            <a:pPr>
              <a:spcBef>
                <a:spcPts val="1200"/>
              </a:spcBef>
              <a:buClr>
                <a:srgbClr val="008000"/>
              </a:buClr>
              <a:buFont typeface="Wingdings" panose="05000000000000000000" pitchFamily="2" charset="2"/>
              <a:buChar char="§"/>
            </a:pPr>
            <a:r>
              <a:rPr lang="en-US" altLang="en-US" sz="1600" dirty="0">
                <a:solidFill>
                  <a:srgbClr val="000000"/>
                </a:solidFill>
                <a:cs typeface="Arial" panose="020B0604020202020204" pitchFamily="34" charset="0"/>
              </a:rPr>
              <a:t>Since age 13, both parents deceased, in foster care, or dependent/ward of court</a:t>
            </a:r>
          </a:p>
          <a:p>
            <a:pPr>
              <a:spcBef>
                <a:spcPts val="1200"/>
              </a:spcBef>
              <a:buClr>
                <a:srgbClr val="008000"/>
              </a:buClr>
              <a:buFont typeface="Wingdings" panose="05000000000000000000" pitchFamily="2" charset="2"/>
              <a:buChar char="§"/>
            </a:pPr>
            <a:r>
              <a:rPr lang="en-US" altLang="en-US" sz="1600" dirty="0">
                <a:solidFill>
                  <a:srgbClr val="000000"/>
                </a:solidFill>
                <a:cs typeface="Arial" panose="020B0604020202020204" pitchFamily="34" charset="0"/>
              </a:rPr>
              <a:t>As of 7/1/2018, determined to be unaccompanied youth who is homeless or at risk of being homeless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57E9F5C-F112-E647-B65A-24E7D5525D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6137109"/>
            <a:ext cx="7812657" cy="553998"/>
          </a:xfrm>
          <a:prstGeom prst="rect">
            <a:avLst/>
          </a:prstGeom>
          <a:solidFill>
            <a:srgbClr val="228D42"/>
          </a:solidFill>
          <a:ln>
            <a:noFill/>
          </a:ln>
        </p:spPr>
        <p:txBody>
          <a:bodyPr wrap="square">
            <a:spAutoFit/>
          </a:bodyPr>
          <a:lstStyle>
            <a:lvl1pPr marL="317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ts val="1200"/>
              </a:spcBef>
              <a:buClr>
                <a:srgbClr val="008000"/>
              </a:buClr>
              <a:buSzPct val="125000"/>
              <a:defRPr/>
            </a:pPr>
            <a:r>
              <a:rPr lang="en-US" altLang="en-US" sz="15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NOTE: Most high school seniors are DEPENDENT, and therefore, must provide parent(s) information on the FAFSA.</a:t>
            </a:r>
          </a:p>
        </p:txBody>
      </p:sp>
    </p:spTree>
    <p:extLst>
      <p:ext uri="{BB962C8B-B14F-4D97-AF65-F5344CB8AC3E}">
        <p14:creationId xmlns:p14="http://schemas.microsoft.com/office/powerpoint/2010/main" val="881699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89F0BD8-CC7A-4BE7-9268-7B2E0638F3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" y="2011680"/>
            <a:ext cx="9144000" cy="640080"/>
          </a:xfrm>
          <a:prstGeom prst="rect">
            <a:avLst/>
          </a:prstGeom>
          <a:solidFill>
            <a:srgbClr val="1F96D6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bg1"/>
                </a:solidFill>
                <a:latin typeface="+mn-lt"/>
              </a:rPr>
              <a:t>Who is “</a:t>
            </a:r>
            <a:r>
              <a:rPr lang="en-US" altLang="ja-JP" b="1" dirty="0">
                <a:solidFill>
                  <a:schemeClr val="bg1"/>
                </a:solidFill>
                <a:latin typeface="+mn-lt"/>
              </a:rPr>
              <a:t>legal parent</a:t>
            </a:r>
            <a:r>
              <a:rPr lang="en-US" altLang="en-US" b="1" dirty="0">
                <a:solidFill>
                  <a:schemeClr val="bg1"/>
                </a:solidFill>
                <a:latin typeface="+mn-lt"/>
              </a:rPr>
              <a:t>”</a:t>
            </a:r>
            <a:r>
              <a:rPr lang="en-US" altLang="ja-JP" b="1" dirty="0">
                <a:solidFill>
                  <a:schemeClr val="bg1"/>
                </a:solidFill>
                <a:latin typeface="+mn-lt"/>
              </a:rPr>
              <a:t> on FAFSA?</a:t>
            </a:r>
            <a:endParaRPr lang="en-US" altLang="en-US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7630920E-0557-45AA-85B2-26CD1BE33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862742"/>
            <a:ext cx="8458200" cy="287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914400" indent="-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008000"/>
              </a:buClr>
              <a:buFont typeface="Wingdings" panose="05000000000000000000" pitchFamily="2" charset="2"/>
              <a:buChar char="§"/>
            </a:pPr>
            <a:r>
              <a:rPr lang="en-US" altLang="en-US" sz="2400" b="1" dirty="0">
                <a:solidFill>
                  <a:srgbClr val="000000"/>
                </a:solidFill>
                <a:latin typeface="+mn-lt"/>
              </a:rPr>
              <a:t>“Legal parent” </a:t>
            </a:r>
            <a:r>
              <a:rPr lang="en-US" altLang="en-US" sz="2400" dirty="0">
                <a:solidFill>
                  <a:srgbClr val="000000"/>
                </a:solidFill>
                <a:latin typeface="+mn-lt"/>
              </a:rPr>
              <a:t>is the </a:t>
            </a:r>
            <a:r>
              <a:rPr lang="en-US" altLang="en-US" sz="2400" b="1" dirty="0">
                <a:solidFill>
                  <a:srgbClr val="000000"/>
                </a:solidFill>
                <a:latin typeface="+mn-lt"/>
              </a:rPr>
              <a:t>biological</a:t>
            </a:r>
            <a:r>
              <a:rPr lang="en-US" altLang="en-US" sz="2400" dirty="0">
                <a:solidFill>
                  <a:srgbClr val="000000"/>
                </a:solidFill>
                <a:latin typeface="+mn-lt"/>
              </a:rPr>
              <a:t> or </a:t>
            </a:r>
            <a:r>
              <a:rPr lang="en-US" altLang="en-US" sz="2400" b="1" dirty="0">
                <a:solidFill>
                  <a:srgbClr val="000000"/>
                </a:solidFill>
                <a:latin typeface="+mn-lt"/>
              </a:rPr>
              <a:t>adoptive</a:t>
            </a:r>
            <a:r>
              <a:rPr lang="en-US" altLang="en-US" sz="2400" dirty="0">
                <a:solidFill>
                  <a:srgbClr val="000000"/>
                </a:solidFill>
                <a:latin typeface="+mn-lt"/>
              </a:rPr>
              <a:t> parent</a:t>
            </a:r>
          </a:p>
          <a:p>
            <a:pPr>
              <a:spcBef>
                <a:spcPct val="0"/>
              </a:spcBef>
              <a:buClr>
                <a:srgbClr val="008000"/>
              </a:buClr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  <a:latin typeface="+mn-lt"/>
              </a:rPr>
              <a:t>	(</a:t>
            </a:r>
            <a:r>
              <a:rPr lang="en-US" altLang="en-US" sz="1800" i="1" dirty="0">
                <a:solidFill>
                  <a:srgbClr val="000000"/>
                </a:solidFill>
                <a:latin typeface="+mn-lt"/>
              </a:rPr>
              <a:t>or any individual listed as a “parent” on student’s birth certificate)</a:t>
            </a:r>
            <a:endParaRPr lang="en-US" altLang="en-US" sz="1800" dirty="0">
              <a:solidFill>
                <a:srgbClr val="000000"/>
              </a:solidFill>
              <a:latin typeface="+mn-lt"/>
            </a:endParaRPr>
          </a:p>
          <a:p>
            <a:pPr lvl="2">
              <a:spcBef>
                <a:spcPts val="1800"/>
              </a:spcBef>
              <a:buClr>
                <a:srgbClr val="008000"/>
              </a:buClr>
              <a:buFont typeface="Wingdings" panose="05000000000000000000" pitchFamily="2" charset="2"/>
              <a:buChar char="§"/>
            </a:pPr>
            <a:r>
              <a:rPr lang="en-US" altLang="en-US" dirty="0">
                <a:solidFill>
                  <a:srgbClr val="000000"/>
                </a:solidFill>
                <a:latin typeface="+mn-lt"/>
              </a:rPr>
              <a:t>The following are </a:t>
            </a:r>
            <a:r>
              <a:rPr lang="en-US" altLang="en-US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NOT</a:t>
            </a:r>
            <a:r>
              <a:rPr lang="en-US" altLang="en-US" dirty="0">
                <a:solidFill>
                  <a:srgbClr val="40404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“legal parents” </a:t>
            </a:r>
            <a:r>
              <a:rPr lang="en-US" altLang="en-US" dirty="0">
                <a:solidFill>
                  <a:srgbClr val="000000"/>
                </a:solidFill>
                <a:latin typeface="+mn-lt"/>
              </a:rPr>
              <a:t>on</a:t>
            </a:r>
            <a:r>
              <a:rPr lang="en-US" altLang="en-US" dirty="0">
                <a:solidFill>
                  <a:srgbClr val="40404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b="1" dirty="0">
                <a:solidFill>
                  <a:srgbClr val="1F96D6"/>
                </a:solidFill>
                <a:latin typeface="+mn-lt"/>
                <a:cs typeface="Arial" panose="020B0604020202020204" pitchFamily="34" charset="0"/>
              </a:rPr>
              <a:t>FAFSA</a:t>
            </a:r>
            <a:r>
              <a:rPr lang="en-US" altLang="en-US" dirty="0">
                <a:solidFill>
                  <a:srgbClr val="404040"/>
                </a:solidFill>
                <a:latin typeface="+mn-lt"/>
                <a:cs typeface="Arial" panose="020B0604020202020204" pitchFamily="34" charset="0"/>
              </a:rPr>
              <a:t>:</a:t>
            </a:r>
          </a:p>
          <a:p>
            <a:pPr lvl="3">
              <a:spcBef>
                <a:spcPts val="600"/>
              </a:spcBef>
              <a:buClr>
                <a:srgbClr val="008000"/>
              </a:buClr>
              <a:buFont typeface="Wingdings" panose="05000000000000000000" pitchFamily="2" charset="2"/>
              <a:buChar char="§"/>
            </a:pPr>
            <a:r>
              <a:rPr lang="en-US" altLang="en-US" dirty="0">
                <a:solidFill>
                  <a:srgbClr val="000000"/>
                </a:solidFill>
                <a:latin typeface="+mn-lt"/>
              </a:rPr>
              <a:t>Grandparents</a:t>
            </a:r>
          </a:p>
          <a:p>
            <a:pPr lvl="3">
              <a:spcBef>
                <a:spcPts val="600"/>
              </a:spcBef>
              <a:buClr>
                <a:srgbClr val="008000"/>
              </a:buClr>
              <a:buFont typeface="Wingdings" panose="05000000000000000000" pitchFamily="2" charset="2"/>
              <a:buChar char="§"/>
            </a:pPr>
            <a:r>
              <a:rPr lang="en-US" altLang="en-US" dirty="0">
                <a:solidFill>
                  <a:srgbClr val="000000"/>
                </a:solidFill>
                <a:latin typeface="+mn-lt"/>
              </a:rPr>
              <a:t>Aunts, uncles, or other relatives</a:t>
            </a:r>
          </a:p>
          <a:p>
            <a:pPr lvl="3">
              <a:spcBef>
                <a:spcPts val="600"/>
              </a:spcBef>
              <a:buClr>
                <a:srgbClr val="008000"/>
              </a:buClr>
              <a:buFont typeface="Wingdings" panose="05000000000000000000" pitchFamily="2" charset="2"/>
              <a:buChar char="§"/>
            </a:pPr>
            <a:r>
              <a:rPr lang="en-US" altLang="en-US" dirty="0">
                <a:solidFill>
                  <a:srgbClr val="000000"/>
                </a:solidFill>
                <a:latin typeface="+mn-lt"/>
              </a:rPr>
              <a:t>Foster parents</a:t>
            </a:r>
          </a:p>
          <a:p>
            <a:pPr lvl="3">
              <a:spcBef>
                <a:spcPts val="600"/>
              </a:spcBef>
              <a:buClr>
                <a:srgbClr val="008000"/>
              </a:buClr>
              <a:buFont typeface="Wingdings" panose="05000000000000000000" pitchFamily="2" charset="2"/>
              <a:buChar char="§"/>
            </a:pPr>
            <a:r>
              <a:rPr lang="en-US" altLang="en-US" dirty="0">
                <a:solidFill>
                  <a:srgbClr val="000000"/>
                </a:solidFill>
                <a:latin typeface="+mn-lt"/>
              </a:rPr>
              <a:t>Legal guardians</a:t>
            </a:r>
            <a:endParaRPr lang="en-US" altLang="en-US" sz="24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46881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BE490C7-B72F-4480-AC4E-D287143401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011680"/>
            <a:ext cx="9144000" cy="1077912"/>
          </a:xfrm>
          <a:prstGeom prst="rect">
            <a:avLst/>
          </a:prstGeom>
          <a:solidFill>
            <a:srgbClr val="1F96D6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bg1"/>
                </a:solidFill>
                <a:latin typeface="+mn-lt"/>
              </a:rPr>
              <a:t>Do BOTH “</a:t>
            </a:r>
            <a:r>
              <a:rPr lang="en-US" altLang="ja-JP" b="1" dirty="0">
                <a:solidFill>
                  <a:schemeClr val="bg1"/>
                </a:solidFill>
                <a:latin typeface="+mn-lt"/>
              </a:rPr>
              <a:t>legal parents</a:t>
            </a:r>
            <a:r>
              <a:rPr lang="en-US" altLang="en-US" b="1" dirty="0">
                <a:solidFill>
                  <a:schemeClr val="bg1"/>
                </a:solidFill>
                <a:latin typeface="+mn-lt"/>
              </a:rPr>
              <a:t>”</a:t>
            </a:r>
            <a:r>
              <a:rPr lang="en-US" altLang="ja-JP" b="1" dirty="0">
                <a:solidFill>
                  <a:schemeClr val="bg1"/>
                </a:solidFill>
                <a:latin typeface="+mn-lt"/>
              </a:rPr>
              <a:t> have to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b="1" dirty="0">
                <a:solidFill>
                  <a:schemeClr val="bg1"/>
                </a:solidFill>
                <a:latin typeface="+mn-lt"/>
              </a:rPr>
              <a:t>provide information on FAFSA?</a:t>
            </a:r>
            <a:endParaRPr lang="en-US" altLang="en-US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4964B5-49B8-4B4F-A9D8-6FE716B111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264230"/>
            <a:ext cx="8305800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687388" indent="-344488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 eaLnBrk="1" hangingPunct="1">
              <a:spcBef>
                <a:spcPts val="1800"/>
              </a:spcBef>
              <a:buClr>
                <a:srgbClr val="00A04F"/>
              </a:buClr>
              <a:buSzPct val="125000"/>
              <a:buFont typeface="Wingdings" panose="05000000000000000000" pitchFamily="2" charset="2"/>
              <a:buChar char="§"/>
            </a:pPr>
            <a:r>
              <a:rPr lang="en-US" altLang="en-US" sz="2400" b="1" dirty="0">
                <a:latin typeface="+mn-lt"/>
              </a:rPr>
              <a:t>YES, if legal parents live together</a:t>
            </a:r>
            <a:endParaRPr lang="en-US" altLang="en-US" sz="2000" i="1" dirty="0">
              <a:latin typeface="+mn-lt"/>
            </a:endParaRPr>
          </a:p>
          <a:p>
            <a:pPr eaLnBrk="1" hangingPunct="1">
              <a:spcBef>
                <a:spcPts val="1800"/>
              </a:spcBef>
              <a:buClr>
                <a:srgbClr val="00A04F"/>
              </a:buClr>
              <a:buSzPct val="125000"/>
              <a:buFont typeface="Wingdings" panose="05000000000000000000" pitchFamily="2" charset="2"/>
              <a:buChar char="§"/>
            </a:pPr>
            <a:r>
              <a:rPr lang="en-US" altLang="en-US" sz="2400" b="1" dirty="0">
                <a:latin typeface="+mn-lt"/>
              </a:rPr>
              <a:t>NO, if legal parents do NOT live together:</a:t>
            </a:r>
            <a:endParaRPr lang="en-US" altLang="en-US" sz="2400" i="1" dirty="0">
              <a:latin typeface="+mn-lt"/>
            </a:endParaRPr>
          </a:p>
          <a:p>
            <a:pPr lvl="1" eaLnBrk="1" hangingPunct="1">
              <a:spcBef>
                <a:spcPts val="1200"/>
              </a:spcBef>
              <a:buClr>
                <a:srgbClr val="00A04F"/>
              </a:buClr>
              <a:buSzPct val="125000"/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+mn-lt"/>
              </a:rPr>
              <a:t>Information must be provided by “custodial” parent – </a:t>
            </a:r>
            <a:r>
              <a:rPr lang="en-US" altLang="en-US" sz="2000" i="1" dirty="0">
                <a:latin typeface="+mn-lt"/>
              </a:rPr>
              <a:t>the parent with whom student lives with more of the year</a:t>
            </a:r>
          </a:p>
          <a:p>
            <a:pPr lvl="1" eaLnBrk="1" hangingPunct="1">
              <a:spcBef>
                <a:spcPts val="1200"/>
              </a:spcBef>
              <a:buClr>
                <a:srgbClr val="00A04F"/>
              </a:buClr>
              <a:buSzPct val="125000"/>
              <a:buFont typeface="Wingdings" panose="05000000000000000000" pitchFamily="2" charset="2"/>
              <a:buChar char="§"/>
            </a:pPr>
            <a:r>
              <a:rPr lang="en-US" altLang="ja-JP" sz="2000" dirty="0">
                <a:latin typeface="+mn-lt"/>
              </a:rPr>
              <a:t>AND</a:t>
            </a:r>
            <a:r>
              <a:rPr lang="en-US" altLang="ja-JP" sz="2000" dirty="0">
                <a:latin typeface="+mn-lt"/>
                <a:cs typeface="Arial" panose="020B0604020202020204" pitchFamily="34" charset="0"/>
              </a:rPr>
              <a:t>, </a:t>
            </a:r>
            <a:r>
              <a:rPr lang="en-US" altLang="ja-JP" sz="2000" dirty="0">
                <a:latin typeface="+mn-lt"/>
              </a:rPr>
              <a:t>if legal parents are divorced AND </a:t>
            </a:r>
            <a:r>
              <a:rPr lang="en-US" altLang="en-US" sz="2000" dirty="0">
                <a:latin typeface="+mn-lt"/>
                <a:cs typeface="Arial" panose="020B0604020202020204" pitchFamily="34" charset="0"/>
              </a:rPr>
              <a:t>“custodial” </a:t>
            </a:r>
            <a:r>
              <a:rPr lang="en-US" altLang="en-US" sz="2000" dirty="0">
                <a:latin typeface="+mn-lt"/>
              </a:rPr>
              <a:t>parent has remarried</a:t>
            </a:r>
            <a:r>
              <a:rPr lang="en-US" altLang="ja-JP" sz="2000" dirty="0">
                <a:latin typeface="+mn-lt"/>
              </a:rPr>
              <a:t>, </a:t>
            </a:r>
            <a:r>
              <a:rPr lang="en-US" altLang="en-US" sz="2000" dirty="0">
                <a:latin typeface="+mn-lt"/>
              </a:rPr>
              <a:t>information also must be provided by </a:t>
            </a:r>
            <a:r>
              <a:rPr lang="en-US" altLang="en-US" sz="2000" dirty="0">
                <a:latin typeface="+mn-lt"/>
                <a:cs typeface="Arial" panose="020B0604020202020204" pitchFamily="34" charset="0"/>
              </a:rPr>
              <a:t>stepparent</a:t>
            </a:r>
          </a:p>
        </p:txBody>
      </p:sp>
    </p:spTree>
    <p:extLst>
      <p:ext uri="{BB962C8B-B14F-4D97-AF65-F5344CB8AC3E}">
        <p14:creationId xmlns:p14="http://schemas.microsoft.com/office/powerpoint/2010/main" val="4285044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03DD19D9-DF0C-45DE-A9C8-8DF699D3A8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399" y="3058064"/>
            <a:ext cx="807720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  <a:defRPr/>
            </a:pPr>
            <a:r>
              <a:rPr lang="en-US" altLang="en-US" sz="2400" b="1" i="1" dirty="0">
                <a:latin typeface="+mn-lt"/>
              </a:rPr>
              <a:t>For example …</a:t>
            </a:r>
          </a:p>
          <a:p>
            <a:pPr marL="285750" indent="-285750" eaLnBrk="1" hangingPunct="1">
              <a:spcBef>
                <a:spcPts val="600"/>
              </a:spcBef>
              <a:buClr>
                <a:srgbClr val="008000"/>
              </a:buClr>
              <a:buFont typeface="Wingdings" pitchFamily="2" charset="2"/>
              <a:buChar char="§"/>
              <a:defRPr/>
            </a:pPr>
            <a:r>
              <a:rPr lang="en-US" altLang="en-US" sz="1800" dirty="0">
                <a:latin typeface="+mn-lt"/>
              </a:rPr>
              <a:t>Parent(s) whereabouts is unknown</a:t>
            </a:r>
          </a:p>
          <a:p>
            <a:pPr marL="285750" indent="-285750" eaLnBrk="1" hangingPunct="1">
              <a:spcBef>
                <a:spcPts val="600"/>
              </a:spcBef>
              <a:buClr>
                <a:srgbClr val="008000"/>
              </a:buClr>
              <a:buFont typeface="Wingdings" pitchFamily="2" charset="2"/>
              <a:buChar char="§"/>
              <a:defRPr/>
            </a:pPr>
            <a:r>
              <a:rPr lang="en-US" altLang="en-US" sz="1800" dirty="0">
                <a:latin typeface="+mn-lt"/>
              </a:rPr>
              <a:t>Parent(s) is/are not permitted to have contact with student</a:t>
            </a:r>
          </a:p>
          <a:p>
            <a:pPr eaLnBrk="1" hangingPunct="1">
              <a:spcBef>
                <a:spcPts val="1800"/>
              </a:spcBef>
              <a:buClr>
                <a:srgbClr val="008000"/>
              </a:buClr>
              <a:buFontTx/>
              <a:buNone/>
              <a:defRPr/>
            </a:pPr>
            <a:r>
              <a:rPr lang="en-US" altLang="en-US" sz="2400" b="1" i="1" dirty="0">
                <a:latin typeface="+mn-lt"/>
              </a:rPr>
              <a:t>Then, </a:t>
            </a:r>
            <a:r>
              <a:rPr lang="en-US" altLang="en-US" sz="2400" b="1" i="1" dirty="0">
                <a:latin typeface="+mn-lt"/>
                <a:cs typeface="Arial Black" panose="020B0604020202020204" pitchFamily="34" charset="0"/>
              </a:rPr>
              <a:t>“</a:t>
            </a:r>
            <a:r>
              <a:rPr lang="en-US" altLang="ja-JP" sz="2400" b="1" i="1" dirty="0">
                <a:latin typeface="+mn-lt"/>
                <a:cs typeface="Arial Black" panose="020B0604020202020204" pitchFamily="34" charset="0"/>
              </a:rPr>
              <a:t>Special Circumstances</a:t>
            </a:r>
            <a:r>
              <a:rPr lang="en-US" altLang="en-US" sz="2400" b="1" i="1" dirty="0">
                <a:latin typeface="+mn-lt"/>
                <a:cs typeface="Arial Black" panose="020B0604020202020204" pitchFamily="34" charset="0"/>
              </a:rPr>
              <a:t>”</a:t>
            </a:r>
            <a:r>
              <a:rPr lang="en-US" altLang="ja-JP" sz="2400" b="1" i="1" dirty="0">
                <a:latin typeface="+mn-lt"/>
                <a:cs typeface="Arial Black" panose="020B0604020202020204" pitchFamily="34" charset="0"/>
              </a:rPr>
              <a:t> </a:t>
            </a:r>
            <a:r>
              <a:rPr lang="en-US" altLang="ja-JP" sz="2400" b="1" i="1" dirty="0">
                <a:latin typeface="+mn-lt"/>
                <a:cs typeface="Arial" panose="020B0604020202020204" pitchFamily="34" charset="0"/>
              </a:rPr>
              <a:t>may exist …</a:t>
            </a:r>
          </a:p>
          <a:p>
            <a:pPr marL="285750" indent="-285750" eaLnBrk="1" hangingPunct="1">
              <a:spcBef>
                <a:spcPts val="600"/>
              </a:spcBef>
              <a:buClr>
                <a:srgbClr val="008000"/>
              </a:buClr>
              <a:buFont typeface="Wingdings" pitchFamily="2" charset="2"/>
              <a:buChar char="§"/>
              <a:defRPr/>
            </a:pPr>
            <a:r>
              <a:rPr lang="en-US" altLang="en-US" sz="1800" dirty="0">
                <a:latin typeface="+mn-lt"/>
                <a:cs typeface="Arial" panose="020B0604020202020204" pitchFamily="34" charset="0"/>
              </a:rPr>
              <a:t>Student must contact </a:t>
            </a:r>
            <a:r>
              <a:rPr lang="en-US" altLang="en-US" sz="1800" b="1" dirty="0">
                <a:latin typeface="+mn-lt"/>
                <a:cs typeface="Arial Black" panose="020B0604020202020204" pitchFamily="34" charset="0"/>
              </a:rPr>
              <a:t>Financial Aid Office (FAO) </a:t>
            </a:r>
            <a:r>
              <a:rPr lang="en-US" altLang="en-US" sz="1800" dirty="0">
                <a:latin typeface="+mn-lt"/>
                <a:cs typeface="Arial" panose="020B0604020202020204" pitchFamily="34" charset="0"/>
              </a:rPr>
              <a:t>at </a:t>
            </a:r>
            <a:r>
              <a:rPr lang="en-US" altLang="en-US" sz="1800" b="1" dirty="0">
                <a:solidFill>
                  <a:srgbClr val="FF0000"/>
                </a:solidFill>
                <a:latin typeface="+mn-lt"/>
                <a:cs typeface="Arial Black" panose="020B0604020202020204" pitchFamily="34" charset="0"/>
              </a:rPr>
              <a:t>EACH</a:t>
            </a:r>
            <a:r>
              <a:rPr lang="en-US" altLang="en-US" sz="1800" dirty="0">
                <a:latin typeface="+mn-lt"/>
                <a:cs typeface="Arial" panose="020B0604020202020204" pitchFamily="34" charset="0"/>
              </a:rPr>
              <a:t> school to which they are applying for admission/financial aid</a:t>
            </a:r>
          </a:p>
          <a:p>
            <a:pPr marL="285750" indent="-285750" eaLnBrk="1" hangingPunct="1">
              <a:spcBef>
                <a:spcPts val="1200"/>
              </a:spcBef>
              <a:buClr>
                <a:srgbClr val="008000"/>
              </a:buClr>
              <a:buFont typeface="Wingdings" pitchFamily="2" charset="2"/>
              <a:buChar char="§"/>
              <a:defRPr/>
            </a:pPr>
            <a:r>
              <a:rPr lang="en-US" altLang="en-US" sz="1800" b="1" dirty="0">
                <a:latin typeface="+mn-lt"/>
                <a:cs typeface="Arial Black" panose="020B0604020202020204" pitchFamily="34" charset="0"/>
              </a:rPr>
              <a:t>FAO staff </a:t>
            </a:r>
            <a:r>
              <a:rPr lang="en-US" altLang="en-US" sz="1800" dirty="0">
                <a:latin typeface="+mn-lt"/>
                <a:cs typeface="Arial" panose="020B0604020202020204" pitchFamily="34" charset="0"/>
              </a:rPr>
              <a:t>may be able to override dependency status so that student does not have to provide information from parent(s) on </a:t>
            </a:r>
            <a:r>
              <a:rPr lang="en-US" altLang="en-US" sz="1800" b="1" dirty="0">
                <a:solidFill>
                  <a:srgbClr val="228D42"/>
                </a:solidFill>
                <a:latin typeface="+mn-lt"/>
                <a:cs typeface="Arial Black" panose="020B0604020202020204" pitchFamily="34" charset="0"/>
              </a:rPr>
              <a:t>FAFSA</a:t>
            </a: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AAF3A5E1-0948-4040-BC24-8B275B3C35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787393"/>
            <a:ext cx="9143999" cy="1077913"/>
          </a:xfrm>
          <a:prstGeom prst="rect">
            <a:avLst/>
          </a:prstGeom>
          <a:solidFill>
            <a:srgbClr val="1F96D6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bg1"/>
                </a:solidFill>
                <a:latin typeface="+mn-lt"/>
              </a:rPr>
              <a:t>What if student cannot obtain information</a:t>
            </a:r>
            <a:br>
              <a:rPr lang="en-US" altLang="en-US" b="1" dirty="0">
                <a:solidFill>
                  <a:schemeClr val="bg1"/>
                </a:solidFill>
                <a:latin typeface="+mn-lt"/>
              </a:rPr>
            </a:br>
            <a:r>
              <a:rPr lang="en-US" altLang="en-US" b="1" dirty="0">
                <a:solidFill>
                  <a:schemeClr val="bg1"/>
                </a:solidFill>
                <a:latin typeface="+mn-lt"/>
              </a:rPr>
              <a:t> from “legal parents”?</a:t>
            </a:r>
          </a:p>
        </p:txBody>
      </p:sp>
    </p:spTree>
    <p:extLst>
      <p:ext uri="{BB962C8B-B14F-4D97-AF65-F5344CB8AC3E}">
        <p14:creationId xmlns:p14="http://schemas.microsoft.com/office/powerpoint/2010/main" val="448823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EC2732E-5675-4F2D-B305-0A9B13B603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366404"/>
            <a:ext cx="91106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8000"/>
                </a:solidFill>
                <a:latin typeface="+mn-lt"/>
              </a:rPr>
              <a:t>FSA ID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00"/>
                </a:solidFill>
                <a:latin typeface="+mn-lt"/>
              </a:rPr>
              <a:t>is required to sign the </a:t>
            </a:r>
            <a:r>
              <a:rPr lang="en-US" altLang="en-US" sz="3600" b="1" dirty="0">
                <a:solidFill>
                  <a:srgbClr val="1F96D6"/>
                </a:solidFill>
                <a:latin typeface="+mn-lt"/>
              </a:rPr>
              <a:t>FAFSA</a:t>
            </a:r>
          </a:p>
        </p:txBody>
      </p:sp>
      <p:pic>
        <p:nvPicPr>
          <p:cNvPr id="3" name="Picture 1" descr="BU005347.png">
            <a:extLst>
              <a:ext uri="{FF2B5EF4-FFF2-40B4-BE49-F238E27FC236}">
                <a16:creationId xmlns:a16="http://schemas.microsoft.com/office/drawing/2014/main" id="{240B4EF5-7AE8-41A1-9D75-472B53A11D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550" y="1793695"/>
            <a:ext cx="2628900" cy="244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63684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1E5DE013-12B0-4200-A833-59B0E83782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2057400"/>
            <a:ext cx="7848600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400" b="1" dirty="0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solidFill>
                <a:srgbClr val="008000"/>
              </a:solidFill>
              <a:latin typeface="Calibri" pitchFamily="34" charset="0"/>
              <a:ea typeface="+mn-ea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8110A1C8-AE27-4596-94CD-DBF394EC3F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011680"/>
            <a:ext cx="9143999" cy="584775"/>
          </a:xfrm>
          <a:prstGeom prst="rect">
            <a:avLst/>
          </a:prstGeom>
          <a:solidFill>
            <a:srgbClr val="1F96D6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bg1"/>
                </a:solidFill>
                <a:latin typeface="+mn-lt"/>
              </a:rPr>
              <a:t>FSA ID —</a:t>
            </a:r>
            <a:r>
              <a:rPr lang="en-US" altLang="en-US" b="1" i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Your “Electronic” Signature</a:t>
            </a:r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BEFEF40A-FC16-430A-92C9-164589D06F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760453"/>
            <a:ext cx="8529638" cy="3462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63550" indent="-4635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1200"/>
              </a:spcBef>
              <a:buClr>
                <a:srgbClr val="008000"/>
              </a:buClr>
              <a:buFont typeface="Wingdings" pitchFamily="2" charset="2"/>
              <a:buChar char="§"/>
              <a:defRPr/>
            </a:pPr>
            <a:r>
              <a:rPr lang="en-US" altLang="en-US" sz="2000" b="1" dirty="0">
                <a:solidFill>
                  <a:srgbClr val="008000"/>
                </a:solidFill>
                <a:latin typeface="+mn-lt"/>
              </a:rPr>
              <a:t>FSA ID </a:t>
            </a:r>
            <a:r>
              <a:rPr lang="en-US" altLang="en-US" sz="2000" dirty="0">
                <a:latin typeface="+mn-lt"/>
              </a:rPr>
              <a:t>is used to sign the </a:t>
            </a:r>
            <a:r>
              <a:rPr lang="en-US" altLang="en-US" sz="2000" b="1" dirty="0">
                <a:solidFill>
                  <a:srgbClr val="1F96D6"/>
                </a:solidFill>
                <a:latin typeface="+mn-lt"/>
              </a:rPr>
              <a:t>FAFSA</a:t>
            </a:r>
          </a:p>
          <a:p>
            <a:pPr eaLnBrk="1" hangingPunct="1">
              <a:spcBef>
                <a:spcPts val="1200"/>
              </a:spcBef>
              <a:buClr>
                <a:srgbClr val="008000"/>
              </a:buClr>
              <a:buFont typeface="Wingdings" pitchFamily="2" charset="2"/>
              <a:buChar char="§"/>
              <a:defRPr/>
            </a:pPr>
            <a:r>
              <a:rPr lang="en-US" altLang="en-US" sz="2000" dirty="0">
                <a:latin typeface="+mn-lt"/>
              </a:rPr>
              <a:t>Create your </a:t>
            </a:r>
            <a:r>
              <a:rPr lang="en-US" altLang="en-US" sz="2000" b="1" dirty="0">
                <a:solidFill>
                  <a:srgbClr val="008000"/>
                </a:solidFill>
                <a:latin typeface="+mn-lt"/>
              </a:rPr>
              <a:t>FSA ID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i="1" dirty="0">
                <a:latin typeface="+mn-lt"/>
              </a:rPr>
              <a:t>(</a:t>
            </a:r>
            <a:r>
              <a:rPr lang="en-US" altLang="en-US" sz="2000" b="1" i="1" dirty="0">
                <a:latin typeface="+mn-lt"/>
              </a:rPr>
              <a:t>username</a:t>
            </a:r>
            <a:r>
              <a:rPr lang="en-US" altLang="en-US" sz="2000" i="1" dirty="0">
                <a:latin typeface="+mn-lt"/>
              </a:rPr>
              <a:t> and </a:t>
            </a:r>
            <a:r>
              <a:rPr lang="en-US" altLang="en-US" sz="2000" b="1" i="1" dirty="0">
                <a:latin typeface="+mn-lt"/>
              </a:rPr>
              <a:t>password</a:t>
            </a:r>
            <a:r>
              <a:rPr lang="en-US" altLang="en-US" sz="2000" i="1" dirty="0">
                <a:latin typeface="+mn-lt"/>
              </a:rPr>
              <a:t>)</a:t>
            </a:r>
            <a:r>
              <a:rPr lang="en-US" altLang="en-US" sz="2000" dirty="0">
                <a:latin typeface="+mn-lt"/>
              </a:rPr>
              <a:t> at: </a:t>
            </a:r>
            <a:r>
              <a:rPr lang="en-US" altLang="en-US" sz="2000" b="1" i="1" dirty="0">
                <a:solidFill>
                  <a:srgbClr val="228D42"/>
                </a:solidFill>
                <a:latin typeface="+mn-lt"/>
              </a:rPr>
              <a:t>FSAID.ed.gov</a:t>
            </a:r>
          </a:p>
          <a:p>
            <a:pPr lvl="1">
              <a:spcBef>
                <a:spcPts val="1200"/>
              </a:spcBef>
              <a:buClr>
                <a:srgbClr val="008000"/>
              </a:buClr>
              <a:buFont typeface="Wingdings" pitchFamily="2" charset="2"/>
              <a:buChar char="§"/>
              <a:defRPr/>
            </a:pPr>
            <a:r>
              <a:rPr lang="en-US" altLang="en-US" sz="1600" dirty="0"/>
              <a:t>You must have a valid Social Security number (SSN) to create your </a:t>
            </a:r>
            <a:r>
              <a:rPr lang="en-US" altLang="en-US" sz="1600" b="1" dirty="0">
                <a:solidFill>
                  <a:srgbClr val="008000"/>
                </a:solidFill>
              </a:rPr>
              <a:t>FSA ID</a:t>
            </a:r>
            <a:r>
              <a:rPr lang="en-US" altLang="en-US" sz="1600" dirty="0"/>
              <a:t>. The SSN you use must match your name and birthdate on file with the Social Security Administration. </a:t>
            </a:r>
            <a:endParaRPr lang="en-US" altLang="en-US" sz="1600" b="1" dirty="0"/>
          </a:p>
          <a:p>
            <a:pPr eaLnBrk="1" hangingPunct="1">
              <a:spcBef>
                <a:spcPts val="1200"/>
              </a:spcBef>
              <a:buClr>
                <a:srgbClr val="008000"/>
              </a:buClr>
              <a:buFont typeface="Wingdings" pitchFamily="2" charset="2"/>
              <a:buChar char="§"/>
              <a:defRPr/>
            </a:pPr>
            <a:r>
              <a:rPr lang="en-US" altLang="en-US" sz="2000" u="sng" dirty="0">
                <a:latin typeface="+mn-lt"/>
              </a:rPr>
              <a:t>Both</a:t>
            </a:r>
            <a:r>
              <a:rPr lang="en-US" altLang="en-US" sz="2000" dirty="0">
                <a:latin typeface="+mn-lt"/>
              </a:rPr>
              <a:t> the </a:t>
            </a:r>
            <a:r>
              <a:rPr lang="en-US" altLang="en-US" sz="2000" b="1" dirty="0">
                <a:latin typeface="+mn-lt"/>
                <a:cs typeface="Arial Black" panose="020B0604020202020204" pitchFamily="34" charset="0"/>
              </a:rPr>
              <a:t>STUDENT,</a:t>
            </a:r>
            <a:r>
              <a:rPr lang="en-US" altLang="en-US" sz="2000" dirty="0">
                <a:latin typeface="+mn-lt"/>
              </a:rPr>
              <a:t> and at least one </a:t>
            </a:r>
            <a:r>
              <a:rPr lang="en-US" altLang="en-US" sz="2000" b="1" dirty="0">
                <a:latin typeface="+mn-lt"/>
                <a:cs typeface="Arial Black" panose="020B0604020202020204" pitchFamily="34" charset="0"/>
              </a:rPr>
              <a:t>PARENT</a:t>
            </a:r>
            <a:r>
              <a:rPr lang="en-US" altLang="en-US" sz="2000" dirty="0">
                <a:latin typeface="+mn-lt"/>
              </a:rPr>
              <a:t> need to create a unique </a:t>
            </a:r>
            <a:r>
              <a:rPr lang="en-US" altLang="en-US" sz="2000" b="1" dirty="0">
                <a:solidFill>
                  <a:srgbClr val="008000"/>
                </a:solidFill>
                <a:latin typeface="+mn-lt"/>
              </a:rPr>
              <a:t>FSA ID </a:t>
            </a:r>
            <a:r>
              <a:rPr lang="en-US" altLang="en-US" sz="1600" i="1" dirty="0">
                <a:solidFill>
                  <a:srgbClr val="000000"/>
                </a:solidFill>
                <a:latin typeface="+mn-lt"/>
              </a:rPr>
              <a:t>[parent(s) cannot sign </a:t>
            </a:r>
            <a:r>
              <a:rPr lang="en-US" altLang="en-US" sz="1600" b="1" i="1" dirty="0">
                <a:solidFill>
                  <a:srgbClr val="1F96D6"/>
                </a:solidFill>
                <a:latin typeface="+mn-lt"/>
              </a:rPr>
              <a:t>FAFSA </a:t>
            </a:r>
            <a:r>
              <a:rPr lang="en-US" altLang="en-US" sz="1600" i="1" dirty="0">
                <a:solidFill>
                  <a:srgbClr val="000000"/>
                </a:solidFill>
                <a:latin typeface="+mn-lt"/>
              </a:rPr>
              <a:t>by using student’s </a:t>
            </a:r>
            <a:r>
              <a:rPr lang="en-US" altLang="en-US" sz="1600" b="1" i="1" dirty="0">
                <a:solidFill>
                  <a:srgbClr val="008000"/>
                </a:solidFill>
                <a:latin typeface="+mn-lt"/>
              </a:rPr>
              <a:t>FSA ID </a:t>
            </a:r>
            <a:r>
              <a:rPr lang="en-US" altLang="en-US" sz="1600" i="1" dirty="0">
                <a:solidFill>
                  <a:srgbClr val="000000"/>
                </a:solidFill>
                <a:latin typeface="+mn-lt"/>
              </a:rPr>
              <a:t>and student cannot sign </a:t>
            </a:r>
            <a:r>
              <a:rPr lang="en-US" altLang="en-US" sz="1600" b="1" i="1" dirty="0">
                <a:solidFill>
                  <a:srgbClr val="1F96D6"/>
                </a:solidFill>
                <a:latin typeface="+mn-lt"/>
              </a:rPr>
              <a:t>FAFSA</a:t>
            </a:r>
            <a:r>
              <a:rPr lang="en-US" altLang="en-US" sz="1600" i="1" dirty="0">
                <a:solidFill>
                  <a:srgbClr val="000000"/>
                </a:solidFill>
                <a:latin typeface="+mn-lt"/>
              </a:rPr>
              <a:t> by using parent(s) </a:t>
            </a:r>
            <a:r>
              <a:rPr lang="en-US" altLang="en-US" sz="1600" b="1" i="1" dirty="0">
                <a:solidFill>
                  <a:srgbClr val="008000"/>
                </a:solidFill>
                <a:latin typeface="+mn-lt"/>
              </a:rPr>
              <a:t>FSA ID</a:t>
            </a:r>
            <a:r>
              <a:rPr lang="en-US" altLang="en-US" sz="1600" i="1" dirty="0">
                <a:solidFill>
                  <a:srgbClr val="000000"/>
                </a:solidFill>
                <a:latin typeface="+mn-lt"/>
              </a:rPr>
              <a:t>]</a:t>
            </a:r>
          </a:p>
          <a:p>
            <a:pPr>
              <a:spcBef>
                <a:spcPts val="1200"/>
              </a:spcBef>
              <a:buClr>
                <a:srgbClr val="008000"/>
              </a:buClr>
              <a:buFont typeface="Wingdings" pitchFamily="2" charset="2"/>
              <a:buChar char="§"/>
              <a:defRPr/>
            </a:pPr>
            <a:r>
              <a:rPr lang="en-US" alt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For assistance creating your </a:t>
            </a:r>
            <a:r>
              <a:rPr lang="en-US" altLang="en-US" sz="2000" b="1" dirty="0">
                <a:solidFill>
                  <a:srgbClr val="008000"/>
                </a:solidFill>
                <a:cs typeface="Arial" panose="020B0604020202020204" pitchFamily="34" charset="0"/>
              </a:rPr>
              <a:t>FSA ID</a:t>
            </a:r>
            <a:r>
              <a:rPr lang="en-US" alt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, call 1-800-4-FED-AID.</a:t>
            </a:r>
          </a:p>
          <a:p>
            <a:pPr eaLnBrk="1" hangingPunct="1">
              <a:spcBef>
                <a:spcPts val="1800"/>
              </a:spcBef>
              <a:buClr>
                <a:srgbClr val="008000"/>
              </a:buClr>
              <a:buFont typeface="Wingdings" pitchFamily="2" charset="2"/>
              <a:buChar char="§"/>
              <a:defRPr/>
            </a:pPr>
            <a:endParaRPr lang="en-US" altLang="en-US" sz="1600" i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D825EE6-3C00-47FE-A5E3-6B4D4AB163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5870896"/>
            <a:ext cx="7812657" cy="784830"/>
          </a:xfrm>
          <a:prstGeom prst="rect">
            <a:avLst/>
          </a:prstGeom>
          <a:solidFill>
            <a:srgbClr val="228D42"/>
          </a:solidFill>
          <a:ln>
            <a:noFill/>
          </a:ln>
        </p:spPr>
        <p:txBody>
          <a:bodyPr wrap="square">
            <a:spAutoFit/>
          </a:bodyPr>
          <a:lstStyle>
            <a:lvl1pPr marL="317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ts val="1200"/>
              </a:spcBef>
              <a:buClr>
                <a:srgbClr val="008000"/>
              </a:buClr>
              <a:buSzPct val="125000"/>
              <a:defRPr/>
            </a:pPr>
            <a:r>
              <a:rPr lang="en-US" altLang="en-US" sz="15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NOTE: </a:t>
            </a:r>
            <a:r>
              <a:rPr lang="en-US" altLang="en-US" sz="1500" i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Parent(s) who do not have a valid Social Security Number (SSN) are not able to create </a:t>
            </a:r>
            <a:br>
              <a:rPr lang="en-US" altLang="en-US" sz="1500" i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en-US" sz="1500" i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an FSA ID. Therefore, they must sign the FAFSA by printing out, signing and then submitting a signature page that is available in Section 6 of the online FAFSA application.</a:t>
            </a:r>
          </a:p>
        </p:txBody>
      </p:sp>
    </p:spTree>
    <p:extLst>
      <p:ext uri="{BB962C8B-B14F-4D97-AF65-F5344CB8AC3E}">
        <p14:creationId xmlns:p14="http://schemas.microsoft.com/office/powerpoint/2010/main" val="2509598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>
            <a:extLst>
              <a:ext uri="{FF2B5EF4-FFF2-40B4-BE49-F238E27FC236}">
                <a16:creationId xmlns:a16="http://schemas.microsoft.com/office/drawing/2014/main" id="{C3C257DA-427A-4DA3-AB8D-743B9F60D7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562" y="1765540"/>
            <a:ext cx="8270875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000" b="1" dirty="0">
              <a:latin typeface="+mn-lt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000" b="1" dirty="0">
              <a:latin typeface="+mn-lt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000" b="1" dirty="0">
              <a:latin typeface="+mn-lt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000" b="1" dirty="0">
              <a:latin typeface="+mn-lt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b="1" dirty="0">
              <a:solidFill>
                <a:srgbClr val="228D42"/>
              </a:solidFill>
              <a:latin typeface="+mn-lt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b="1" dirty="0">
              <a:solidFill>
                <a:srgbClr val="228D42"/>
              </a:solidFill>
              <a:latin typeface="+mn-lt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b="1" dirty="0">
              <a:solidFill>
                <a:srgbClr val="228D42"/>
              </a:solidFill>
              <a:latin typeface="+mn-lt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228D42"/>
                </a:solidFill>
                <a:latin typeface="+mn-lt"/>
                <a:cs typeface="Arial" panose="020B0604020202020204" pitchFamily="34" charset="0"/>
              </a:rPr>
              <a:t>But, you need to apply for it!</a:t>
            </a:r>
          </a:p>
        </p:txBody>
      </p:sp>
      <p:pic>
        <p:nvPicPr>
          <p:cNvPr id="3" name="Picture 2" descr="A close up of a sign&#10;&#10;Description generated with high confidence">
            <a:extLst>
              <a:ext uri="{FF2B5EF4-FFF2-40B4-BE49-F238E27FC236}">
                <a16:creationId xmlns:a16="http://schemas.microsoft.com/office/drawing/2014/main" id="{413C8B6F-E7A3-4830-93CB-19E077740B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143249" y="2772646"/>
            <a:ext cx="2857500" cy="2857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9F40E5F-2AAC-49E3-9F83-0BE2A05E5F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11" y="2011680"/>
            <a:ext cx="9144000" cy="584775"/>
          </a:xfrm>
          <a:prstGeom prst="rect">
            <a:avLst/>
          </a:prstGeom>
          <a:solidFill>
            <a:srgbClr val="1F96D6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b="1" dirty="0">
                <a:solidFill>
                  <a:schemeClr val="bg1"/>
                </a:solidFill>
                <a:latin typeface="+mn-lt"/>
              </a:rPr>
              <a:t>Money is available! </a:t>
            </a:r>
          </a:p>
        </p:txBody>
      </p:sp>
    </p:spTree>
    <p:extLst>
      <p:ext uri="{BB962C8B-B14F-4D97-AF65-F5344CB8AC3E}">
        <p14:creationId xmlns:p14="http://schemas.microsoft.com/office/powerpoint/2010/main" val="28143171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640851A-E2E2-48F1-BDFD-66178D26BF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97332"/>
            <a:ext cx="9144000" cy="640080"/>
          </a:xfrm>
          <a:prstGeom prst="rect">
            <a:avLst/>
          </a:prstGeom>
          <a:solidFill>
            <a:srgbClr val="1F96D6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bg1"/>
                </a:solidFill>
                <a:latin typeface="+mn-lt"/>
              </a:rPr>
              <a:t>How much money is available?</a:t>
            </a:r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0CD726D7-1023-4C90-9C31-96689F269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633932"/>
            <a:ext cx="21336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E81468B4-2858-46BB-8508-1A3CC1382C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843732"/>
            <a:ext cx="9144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+mn-lt"/>
              </a:rPr>
              <a:t>Enough to cover the full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+mn-lt"/>
              </a:rPr>
              <a:t>“</a:t>
            </a:r>
            <a:r>
              <a:rPr lang="en-US" altLang="en-US" sz="2800" b="1" dirty="0">
                <a:solidFill>
                  <a:srgbClr val="228D42"/>
                </a:solidFill>
                <a:latin typeface="+mn-lt"/>
              </a:rPr>
              <a:t>cost of attendance</a:t>
            </a:r>
            <a:r>
              <a:rPr lang="en-US" altLang="en-US" sz="2800" b="1" dirty="0">
                <a:latin typeface="+mn-lt"/>
              </a:rPr>
              <a:t>,”</a:t>
            </a:r>
            <a:r>
              <a:rPr lang="en-US" altLang="ja-JP" sz="2800" b="1" dirty="0">
                <a:latin typeface="+mn-lt"/>
              </a:rPr>
              <a:t> if needed!</a:t>
            </a:r>
            <a:endParaRPr lang="en-US" altLang="en-US" sz="2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020844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640851A-E2E2-48F1-BDFD-66178D26BF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97332"/>
            <a:ext cx="9144000" cy="1077218"/>
          </a:xfrm>
          <a:prstGeom prst="rect">
            <a:avLst/>
          </a:prstGeom>
          <a:solidFill>
            <a:srgbClr val="1F96D6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b="1" dirty="0">
                <a:solidFill>
                  <a:schemeClr val="bg1"/>
                </a:solidFill>
                <a:latin typeface="+mn-lt"/>
              </a:rPr>
              <a:t>Cost of Attendance (COA)</a:t>
            </a:r>
          </a:p>
          <a:p>
            <a:pPr algn="ctr">
              <a:spcBef>
                <a:spcPct val="0"/>
              </a:spcBef>
              <a:buNone/>
            </a:pPr>
            <a:r>
              <a:rPr lang="en-US" altLang="en-US" b="1" i="1" dirty="0">
                <a:solidFill>
                  <a:schemeClr val="bg1"/>
                </a:solidFill>
                <a:latin typeface="+mn-lt"/>
              </a:rPr>
              <a:t>The “Sticker Price” </a:t>
            </a: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A921AE66-4F11-4457-A69A-C53382DDC3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480" y="3338024"/>
            <a:ext cx="4876800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ts val="1200"/>
              </a:spcBef>
              <a:spcAft>
                <a:spcPct val="0"/>
              </a:spcAft>
              <a:buClr>
                <a:srgbClr val="00A04F"/>
              </a:buClr>
              <a:buSzPct val="125000"/>
              <a:buFont typeface="Wingdings" pitchFamily="2" charset="2"/>
              <a:buChar char="§"/>
              <a:defRPr/>
            </a:pPr>
            <a:r>
              <a:rPr lang="en-US" altLang="en-US" sz="20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Calculated by school</a:t>
            </a:r>
          </a:p>
          <a:p>
            <a:pPr fontAlgn="base">
              <a:spcBef>
                <a:spcPts val="1200"/>
              </a:spcBef>
              <a:spcAft>
                <a:spcPct val="0"/>
              </a:spcAft>
              <a:buClr>
                <a:srgbClr val="00A04F"/>
              </a:buClr>
              <a:buSzPct val="125000"/>
              <a:buFont typeface="Wingdings" pitchFamily="2" charset="2"/>
              <a:buChar char="§"/>
              <a:defRPr/>
            </a:pPr>
            <a:r>
              <a:rPr lang="en-US" altLang="en-US" sz="2000" dirty="0">
                <a:solidFill>
                  <a:srgbClr val="404040"/>
                </a:solidFill>
                <a:latin typeface="+mn-lt"/>
                <a:cs typeface="Arial" panose="020B0604020202020204" pitchFamily="34" charset="0"/>
              </a:rPr>
              <a:t>Can vary by school/residency/major</a:t>
            </a:r>
          </a:p>
          <a:p>
            <a:pPr fontAlgn="base">
              <a:spcBef>
                <a:spcPts val="1200"/>
              </a:spcBef>
              <a:spcAft>
                <a:spcPct val="0"/>
              </a:spcAft>
              <a:buClr>
                <a:srgbClr val="00A04F"/>
              </a:buClr>
              <a:buSzPct val="125000"/>
              <a:buFont typeface="Wingdings" pitchFamily="2" charset="2"/>
              <a:buChar char="§"/>
              <a:defRPr/>
            </a:pPr>
            <a:r>
              <a:rPr lang="en-US" altLang="en-US" sz="20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Includes BOTH tuition/fees and living expenses for academic year</a:t>
            </a:r>
          </a:p>
          <a:p>
            <a:pPr fontAlgn="base">
              <a:spcBef>
                <a:spcPts val="1200"/>
              </a:spcBef>
              <a:spcAft>
                <a:spcPct val="0"/>
              </a:spcAft>
              <a:buClr>
                <a:srgbClr val="00A04F"/>
              </a:buClr>
              <a:buSzPct val="125000"/>
              <a:buFont typeface="Wingdings" pitchFamily="2" charset="2"/>
              <a:buChar char="§"/>
              <a:defRPr/>
            </a:pPr>
            <a:r>
              <a:rPr lang="en-US" altLang="en-US" sz="2000" b="1" dirty="0">
                <a:solidFill>
                  <a:srgbClr val="404040"/>
                </a:solidFill>
                <a:latin typeface="+mn-lt"/>
              </a:rPr>
              <a:t>Total financial aid </a:t>
            </a:r>
            <a:r>
              <a:rPr lang="en-US" altLang="en-US" sz="2000" b="1" i="1" u="sng" dirty="0">
                <a:solidFill>
                  <a:srgbClr val="FF0000"/>
                </a:solidFill>
                <a:latin typeface="+mn-lt"/>
              </a:rPr>
              <a:t>cannot</a:t>
            </a:r>
            <a:r>
              <a:rPr lang="en-US" altLang="en-US" sz="2000" b="1" dirty="0">
                <a:solidFill>
                  <a:srgbClr val="404040"/>
                </a:solidFill>
                <a:latin typeface="+mn-lt"/>
              </a:rPr>
              <a:t> exceed</a:t>
            </a:r>
            <a:br>
              <a:rPr lang="en-US" altLang="en-US" sz="2000" b="1" dirty="0">
                <a:solidFill>
                  <a:srgbClr val="404040"/>
                </a:solidFill>
                <a:latin typeface="+mn-lt"/>
              </a:rPr>
            </a:br>
            <a:r>
              <a:rPr lang="en-US" altLang="en-US" sz="2000" b="1" dirty="0">
                <a:solidFill>
                  <a:srgbClr val="404040"/>
                </a:solidFill>
                <a:latin typeface="+mn-lt"/>
              </a:rPr>
              <a:t> “Cost of Attendance”</a:t>
            </a:r>
          </a:p>
          <a:p>
            <a:pPr fontAlgn="base">
              <a:spcBef>
                <a:spcPts val="1200"/>
              </a:spcBef>
              <a:spcAft>
                <a:spcPct val="0"/>
              </a:spcAft>
              <a:buClr>
                <a:srgbClr val="00A04F"/>
              </a:buClr>
              <a:buSzPct val="125000"/>
              <a:buFont typeface="Wingdings" pitchFamily="2" charset="2"/>
              <a:buChar char="§"/>
              <a:defRPr/>
            </a:pPr>
            <a:r>
              <a:rPr lang="en-US" altLang="en-US" sz="2000" dirty="0">
                <a:solidFill>
                  <a:prstClr val="black"/>
                </a:solidFill>
                <a:latin typeface="+mn-lt"/>
              </a:rPr>
              <a:t>Not prescriptive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CE2367B-6700-479C-8EE7-6D1ED25BCB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9418298"/>
              </p:ext>
            </p:extLst>
          </p:nvPr>
        </p:nvGraphicFramePr>
        <p:xfrm>
          <a:off x="5664680" y="3365078"/>
          <a:ext cx="2890838" cy="3106736"/>
        </p:xfrm>
        <a:graphic>
          <a:graphicData uri="http://schemas.openxmlformats.org/drawingml/2006/table">
            <a:tbl>
              <a:tblPr firstRow="1" bandRow="1"/>
              <a:tblGrid>
                <a:gridCol w="2890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8342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COA Elements</a:t>
                      </a:r>
                    </a:p>
                  </a:txBody>
                  <a:tcPr marL="82595" marR="82595" marT="41282" marB="41282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342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Tuition</a:t>
                      </a:r>
                    </a:p>
                  </a:txBody>
                  <a:tcPr marL="82595" marR="82595" marT="41282" marB="41282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342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Fees</a:t>
                      </a:r>
                    </a:p>
                  </a:txBody>
                  <a:tcPr marL="82595" marR="82595" marT="41282" marB="41282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4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342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Books and Supplies</a:t>
                      </a:r>
                    </a:p>
                  </a:txBody>
                  <a:tcPr marL="82595" marR="82595" marT="41282" marB="41282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342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Room and Board</a:t>
                      </a:r>
                    </a:p>
                  </a:txBody>
                  <a:tcPr marL="82595" marR="82595" marT="41282" marB="41282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8342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Transportation</a:t>
                      </a:r>
                    </a:p>
                  </a:txBody>
                  <a:tcPr marL="82595" marR="82595" marT="41282" marB="41282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4A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8342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Clothing</a:t>
                      </a:r>
                    </a:p>
                  </a:txBody>
                  <a:tcPr marL="82595" marR="82595" marT="41282" marB="41282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4A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8342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Misc. Personal</a:t>
                      </a:r>
                      <a:r>
                        <a:rPr lang="en-US" sz="1600" baseline="0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 Expenses</a:t>
                      </a:r>
                      <a:endParaRPr lang="en-US" sz="1600" dirty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 marL="82595" marR="82595" marT="41282" marB="41282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4A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1580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640851A-E2E2-48F1-BDFD-66178D26BF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97332"/>
            <a:ext cx="9144000" cy="584775"/>
          </a:xfrm>
          <a:prstGeom prst="rect">
            <a:avLst/>
          </a:prstGeom>
          <a:solidFill>
            <a:srgbClr val="1F96D6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bg1"/>
                </a:solidFill>
                <a:latin typeface="+mn-lt"/>
              </a:rPr>
              <a:t>What will it cost YOU?</a:t>
            </a:r>
          </a:p>
        </p:txBody>
      </p:sp>
      <p:sp>
        <p:nvSpPr>
          <p:cNvPr id="12" name="TextBox 1">
            <a:extLst>
              <a:ext uri="{FF2B5EF4-FFF2-40B4-BE49-F238E27FC236}">
                <a16:creationId xmlns:a16="http://schemas.microsoft.com/office/drawing/2014/main" id="{A3290DEB-A092-4C24-93F2-01B1EAEC7F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2050" y="3008879"/>
            <a:ext cx="4267200" cy="831850"/>
          </a:xfrm>
          <a:prstGeom prst="rect">
            <a:avLst/>
          </a:prstGeom>
          <a:solidFill>
            <a:srgbClr val="1F497D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Calibri" panose="020F0502020204030204" pitchFamily="34" charset="0"/>
              </a:rPr>
              <a:t>“Sticker Price”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Calibri" panose="020F0502020204030204" pitchFamily="34" charset="0"/>
              </a:rPr>
              <a:t>(Cost of Attendance)</a:t>
            </a:r>
          </a:p>
        </p:txBody>
      </p:sp>
      <p:sp>
        <p:nvSpPr>
          <p:cNvPr id="13" name="TextBox 7">
            <a:extLst>
              <a:ext uri="{FF2B5EF4-FFF2-40B4-BE49-F238E27FC236}">
                <a16:creationId xmlns:a16="http://schemas.microsoft.com/office/drawing/2014/main" id="{4EA00AEC-6759-478A-A869-3E86FDF4D8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2050" y="3966142"/>
            <a:ext cx="4267200" cy="831850"/>
          </a:xfrm>
          <a:prstGeom prst="rect">
            <a:avLst/>
          </a:prstGeom>
          <a:solidFill>
            <a:srgbClr val="00843C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Calibri" panose="020F0502020204030204" pitchFamily="34" charset="0"/>
              </a:rPr>
              <a:t>Scholarships/grants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Calibri" panose="020F0502020204030204" pitchFamily="34" charset="0"/>
              </a:rPr>
              <a:t>(“Free” Money)</a:t>
            </a:r>
          </a:p>
        </p:txBody>
      </p:sp>
      <p:sp>
        <p:nvSpPr>
          <p:cNvPr id="14" name="TextBox 8">
            <a:extLst>
              <a:ext uri="{FF2B5EF4-FFF2-40B4-BE49-F238E27FC236}">
                <a16:creationId xmlns:a16="http://schemas.microsoft.com/office/drawing/2014/main" id="{6C429BC4-4D7B-4093-8085-2A5DF661E3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4983729"/>
            <a:ext cx="4267200" cy="523875"/>
          </a:xfrm>
          <a:prstGeom prst="rect">
            <a:avLst/>
          </a:prstGeom>
          <a:solidFill>
            <a:srgbClr val="800000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Calibri" panose="020F0502020204030204" pitchFamily="34" charset="0"/>
              </a:rPr>
              <a:t>“Net Cost” to you</a:t>
            </a: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5EE8261C-EAB0-4BB9-8D98-2984EA05F2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4975" y="4790054"/>
            <a:ext cx="55721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400" dirty="0">
                <a:solidFill>
                  <a:srgbClr val="000000"/>
                </a:solidFill>
                <a:latin typeface="Arial Black" panose="020B0A04020102020204" pitchFamily="34" charset="0"/>
                <a:ea typeface="MS Gothic" panose="020B0609070205080204" pitchFamily="49" charset="-128"/>
              </a:rPr>
              <a:t>=</a:t>
            </a:r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904ED391-D0D0-48F0-B81F-7B8B31AA89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5925" y="3961379"/>
            <a:ext cx="4794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400" b="1" dirty="0">
                <a:solidFill>
                  <a:srgbClr val="000000"/>
                </a:solidFill>
                <a:latin typeface="Arial Black" panose="020B0A04020102020204" pitchFamily="34" charset="0"/>
                <a:ea typeface="MS Gothic" panose="020B0609070205080204" pitchFamily="49" charset="-128"/>
              </a:rPr>
              <a:t>−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8107630-AE30-4C56-9528-70A6AA90926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09600" y="4917054"/>
            <a:ext cx="8077200" cy="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TextBox 1">
            <a:extLst>
              <a:ext uri="{FF2B5EF4-FFF2-40B4-BE49-F238E27FC236}">
                <a16:creationId xmlns:a16="http://schemas.microsoft.com/office/drawing/2014/main" id="{5744D41C-167C-4286-9B9A-BCB0DA5C2A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507604"/>
            <a:ext cx="8534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 i="1" dirty="0">
                <a:solidFill>
                  <a:srgbClr val="0070C0"/>
                </a:solidFill>
                <a:latin typeface="+mn-lt"/>
              </a:rPr>
              <a:t>Federal Work Study </a:t>
            </a:r>
            <a:r>
              <a:rPr lang="en-US" altLang="en-US" sz="1800" i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and</a:t>
            </a:r>
            <a:r>
              <a:rPr lang="en-US" altLang="en-US" sz="1800" i="1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1800" b="1" i="1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Federal Direct Loan</a:t>
            </a:r>
            <a:r>
              <a:rPr lang="en-US" altLang="en-US" sz="1800" i="1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i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can be used to cover the “net cost,”</a:t>
            </a:r>
            <a:r>
              <a:rPr lang="en-US" altLang="ja-JP" sz="1800" i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as needed</a:t>
            </a:r>
            <a:endParaRPr lang="en-US" altLang="en-US" sz="1800" i="1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8860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DF9B1A8-5AC1-403E-B984-AE68981136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94" y="5057955"/>
            <a:ext cx="9144794" cy="584775"/>
          </a:xfrm>
          <a:prstGeom prst="rect">
            <a:avLst/>
          </a:prstGeom>
          <a:solidFill>
            <a:srgbClr val="228D42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b="1" dirty="0">
                <a:solidFill>
                  <a:schemeClr val="bg1"/>
                </a:solidFill>
                <a:latin typeface="+mn-lt"/>
              </a:rPr>
              <a:t>What types of funding are available?</a:t>
            </a:r>
          </a:p>
        </p:txBody>
      </p:sp>
      <p:pic>
        <p:nvPicPr>
          <p:cNvPr id="6" name="Picture 5" descr="A picture containing indoor, LEGO&#10;&#10;Description generated with very high confidence">
            <a:extLst>
              <a:ext uri="{FF2B5EF4-FFF2-40B4-BE49-F238E27FC236}">
                <a16:creationId xmlns:a16="http://schemas.microsoft.com/office/drawing/2014/main" id="{9E122387-D6A8-4DD7-A69E-33D4F7CE3D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809875" y="2274615"/>
            <a:ext cx="3524250" cy="230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1777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B2FC6AF-C058-44C9-87EF-67F1B9B3EE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011680"/>
            <a:ext cx="9144000" cy="640080"/>
          </a:xfrm>
          <a:prstGeom prst="rect">
            <a:avLst/>
          </a:prstGeom>
          <a:solidFill>
            <a:srgbClr val="1F96D6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bg1"/>
                </a:solidFill>
                <a:latin typeface="+mn-lt"/>
              </a:rPr>
              <a:t>Types of Financial Aid</a:t>
            </a:r>
          </a:p>
        </p:txBody>
      </p:sp>
      <p:sp>
        <p:nvSpPr>
          <p:cNvPr id="3" name="Oval 3">
            <a:extLst>
              <a:ext uri="{FF2B5EF4-FFF2-40B4-BE49-F238E27FC236}">
                <a16:creationId xmlns:a16="http://schemas.microsoft.com/office/drawing/2014/main" id="{1A3742FF-D5A8-47E9-B60E-DFEBCBB764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788" y="2908060"/>
            <a:ext cx="3403600" cy="1158875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wrap="none"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FF"/>
                </a:solidFill>
                <a:ea typeface="MS PGothic" charset="0"/>
                <a:cs typeface="MS PGothic" charset="0"/>
              </a:rPr>
              <a:t>Scholarships</a:t>
            </a:r>
          </a:p>
          <a:p>
            <a:pPr algn="ctr">
              <a:defRPr/>
            </a:pPr>
            <a:r>
              <a:rPr lang="en-US" sz="2400" b="1" dirty="0">
                <a:solidFill>
                  <a:srgbClr val="FFFFFF"/>
                </a:solidFill>
                <a:ea typeface="MS PGothic" charset="0"/>
                <a:cs typeface="MS PGothic" charset="0"/>
              </a:rPr>
              <a:t>and Grants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E04EE65-3982-4DB7-A0F6-CF4A1028A7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0419" y="3949940"/>
            <a:ext cx="3403600" cy="1158875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wrap="none"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FF"/>
                </a:solidFill>
                <a:ea typeface="MS PGothic" charset="0"/>
                <a:cs typeface="MS PGothic" charset="0"/>
              </a:rPr>
              <a:t>Work Study</a:t>
            </a:r>
          </a:p>
        </p:txBody>
      </p:sp>
      <p:sp>
        <p:nvSpPr>
          <p:cNvPr id="5" name="Oval 3">
            <a:extLst>
              <a:ext uri="{FF2B5EF4-FFF2-40B4-BE49-F238E27FC236}">
                <a16:creationId xmlns:a16="http://schemas.microsoft.com/office/drawing/2014/main" id="{F8338880-8642-4147-B56A-B60914A051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5050" y="5108815"/>
            <a:ext cx="3403600" cy="1158875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txBody>
          <a:bodyPr wrap="none"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FF"/>
                </a:solidFill>
                <a:ea typeface="MS PGothic" charset="0"/>
                <a:cs typeface="MS PGothic" charset="0"/>
              </a:rPr>
              <a:t>Loans</a:t>
            </a:r>
          </a:p>
        </p:txBody>
      </p:sp>
    </p:spTree>
    <p:extLst>
      <p:ext uri="{BB962C8B-B14F-4D97-AF65-F5344CB8AC3E}">
        <p14:creationId xmlns:p14="http://schemas.microsoft.com/office/powerpoint/2010/main" val="17855861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48DAFABA-244F-486A-A706-1E22975234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011680"/>
            <a:ext cx="9144000" cy="584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bg1"/>
                </a:solidFill>
                <a:latin typeface="+mn-lt"/>
              </a:rPr>
              <a:t>Scholarships and Grants</a:t>
            </a: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F432870D-84D6-4E4B-9D8D-1ED0C5DC99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480" y="2875035"/>
            <a:ext cx="7767740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ts val="1200"/>
              </a:spcBef>
              <a:spcAft>
                <a:spcPct val="0"/>
              </a:spcAft>
              <a:buClr>
                <a:srgbClr val="00A04F"/>
              </a:buClr>
              <a:buSzPct val="125000"/>
              <a:buFont typeface="Wingdings" pitchFamily="2" charset="2"/>
              <a:buChar char="§"/>
              <a:defRPr/>
            </a:pPr>
            <a:r>
              <a:rPr lang="en-US" altLang="en-US" sz="20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This is the </a:t>
            </a:r>
            <a:r>
              <a:rPr lang="en-US" altLang="en-US" sz="2000" b="1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FREE</a:t>
            </a:r>
            <a:r>
              <a:rPr lang="en-US" altLang="en-US" sz="20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 money – you do not have to pay it back!</a:t>
            </a:r>
          </a:p>
          <a:p>
            <a:pPr fontAlgn="base">
              <a:spcBef>
                <a:spcPts val="1200"/>
              </a:spcBef>
              <a:spcAft>
                <a:spcPct val="0"/>
              </a:spcAft>
              <a:buClr>
                <a:srgbClr val="00A04F"/>
              </a:buClr>
              <a:buSzPct val="125000"/>
              <a:buFont typeface="Wingdings" pitchFamily="2" charset="2"/>
              <a:buChar char="§"/>
              <a:defRPr/>
            </a:pPr>
            <a:r>
              <a:rPr lang="en-US" altLang="en-US" sz="20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Find out how and when to apply—</a:t>
            </a:r>
            <a:r>
              <a:rPr lang="en-US" altLang="en-US" sz="2000" i="1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you must at least complete the </a:t>
            </a:r>
            <a:r>
              <a:rPr lang="en-US" altLang="en-US" sz="2000" b="1" i="1" dirty="0">
                <a:solidFill>
                  <a:srgbClr val="1F96D6"/>
                </a:solidFill>
                <a:latin typeface="+mn-lt"/>
                <a:cs typeface="Arial" panose="020B0604020202020204" pitchFamily="34" charset="0"/>
              </a:rPr>
              <a:t>FAFSA</a:t>
            </a:r>
            <a:r>
              <a:rPr lang="en-US" altLang="en-US" sz="2000" i="1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 (other applications also may be required—ask the schools).</a:t>
            </a:r>
          </a:p>
          <a:p>
            <a:pPr fontAlgn="base">
              <a:spcBef>
                <a:spcPts val="1200"/>
              </a:spcBef>
              <a:spcAft>
                <a:spcPct val="0"/>
              </a:spcAft>
              <a:buClr>
                <a:srgbClr val="00A04F"/>
              </a:buClr>
              <a:buSzPct val="125000"/>
              <a:buFont typeface="Wingdings" pitchFamily="2" charset="2"/>
              <a:buChar char="§"/>
              <a:defRPr/>
            </a:pPr>
            <a:r>
              <a:rPr lang="en-US" altLang="en-US" sz="20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Need-based federal and state GRANTS may be available to students with high need.</a:t>
            </a:r>
          </a:p>
          <a:p>
            <a:pPr fontAlgn="base">
              <a:spcBef>
                <a:spcPts val="1200"/>
              </a:spcBef>
              <a:spcAft>
                <a:spcPct val="0"/>
              </a:spcAft>
              <a:buClr>
                <a:srgbClr val="00A04F"/>
              </a:buClr>
              <a:buSzPct val="125000"/>
              <a:buFont typeface="Wingdings" pitchFamily="2" charset="2"/>
              <a:buChar char="§"/>
              <a:defRPr/>
            </a:pPr>
            <a:r>
              <a:rPr lang="en-US" altLang="en-US" sz="20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How well you do in high school may impact how much in merit-based SCHOLARSHIP funding you are awarded.</a:t>
            </a:r>
          </a:p>
          <a:p>
            <a:pPr fontAlgn="base">
              <a:spcBef>
                <a:spcPts val="1200"/>
              </a:spcBef>
              <a:spcAft>
                <a:spcPct val="0"/>
              </a:spcAft>
              <a:buClr>
                <a:srgbClr val="00A04F"/>
              </a:buClr>
              <a:buSzPct val="125000"/>
              <a:buFont typeface="Wingdings" pitchFamily="2" charset="2"/>
              <a:buChar char="§"/>
              <a:defRPr/>
            </a:pPr>
            <a:r>
              <a:rPr lang="en-US" altLang="en-US" sz="20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Make sure you understand the “fine print” – </a:t>
            </a:r>
            <a:r>
              <a:rPr lang="en-US" altLang="en-US" sz="2000" i="1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for example, will the grant/scholarship be renewed each year?</a:t>
            </a:r>
          </a:p>
        </p:txBody>
      </p:sp>
    </p:spTree>
    <p:extLst>
      <p:ext uri="{BB962C8B-B14F-4D97-AF65-F5344CB8AC3E}">
        <p14:creationId xmlns:p14="http://schemas.microsoft.com/office/powerpoint/2010/main" val="2052855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48DAFABA-244F-486A-A706-1E22975234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011680"/>
            <a:ext cx="9144000" cy="5842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bg1"/>
                </a:solidFill>
                <a:latin typeface="+mn-lt"/>
              </a:rPr>
              <a:t>Federal Work Study (FWS)</a:t>
            </a: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F432870D-84D6-4E4B-9D8D-1ED0C5DC99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480" y="2875035"/>
            <a:ext cx="7767740" cy="363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ts val="1200"/>
              </a:spcBef>
              <a:spcAft>
                <a:spcPct val="0"/>
              </a:spcAft>
              <a:buClr>
                <a:srgbClr val="00A04F"/>
              </a:buClr>
              <a:buSzPct val="125000"/>
              <a:buFont typeface="Wingdings" pitchFamily="2" charset="2"/>
              <a:buChar char="§"/>
              <a:defRPr/>
            </a:pPr>
            <a:r>
              <a:rPr lang="en-US" altLang="en-US" sz="20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This is money you can earn from part-time employment while you are in school!</a:t>
            </a:r>
          </a:p>
          <a:p>
            <a:pPr fontAlgn="base">
              <a:spcBef>
                <a:spcPts val="1200"/>
              </a:spcBef>
              <a:spcAft>
                <a:spcPct val="0"/>
              </a:spcAft>
              <a:buClr>
                <a:srgbClr val="00A04F"/>
              </a:buClr>
              <a:buSzPct val="125000"/>
              <a:buFont typeface="Wingdings" pitchFamily="2" charset="2"/>
              <a:buChar char="§"/>
              <a:defRPr/>
            </a:pPr>
            <a:r>
              <a:rPr lang="en-US" altLang="en-US" sz="20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Make sure you answer </a:t>
            </a:r>
            <a:r>
              <a:rPr lang="en-US" altLang="en-US" sz="2000" b="1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YES</a:t>
            </a:r>
            <a:r>
              <a:rPr lang="en-US" altLang="en-US" sz="20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 to question on the </a:t>
            </a:r>
            <a:r>
              <a:rPr lang="en-US" altLang="en-US" sz="2000" b="1" dirty="0">
                <a:solidFill>
                  <a:srgbClr val="1F96D6"/>
                </a:solidFill>
                <a:latin typeface="+mn-lt"/>
                <a:cs typeface="Arial" panose="020B0604020202020204" pitchFamily="34" charset="0"/>
              </a:rPr>
              <a:t>FAFSA</a:t>
            </a:r>
            <a:r>
              <a:rPr lang="en-US" altLang="en-US" sz="20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 asking if you want to be considered for FWS funding </a:t>
            </a:r>
            <a:r>
              <a:rPr lang="en-US" altLang="en-US" sz="2000" i="1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(you can always change your mind after you are in school).</a:t>
            </a:r>
          </a:p>
          <a:p>
            <a:pPr fontAlgn="base">
              <a:spcBef>
                <a:spcPts val="1200"/>
              </a:spcBef>
              <a:spcAft>
                <a:spcPct val="0"/>
              </a:spcAft>
              <a:buClr>
                <a:srgbClr val="00A04F"/>
              </a:buClr>
              <a:buSzPct val="125000"/>
              <a:buFont typeface="Wingdings" pitchFamily="2" charset="2"/>
              <a:buChar char="§"/>
              <a:defRPr/>
            </a:pPr>
            <a:r>
              <a:rPr lang="en-US" altLang="en-US" sz="20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Jobs typically are on campus and may offer greater flexibility in your work schedule.</a:t>
            </a:r>
          </a:p>
          <a:p>
            <a:pPr fontAlgn="base">
              <a:spcBef>
                <a:spcPts val="1200"/>
              </a:spcBef>
              <a:spcAft>
                <a:spcPct val="0"/>
              </a:spcAft>
              <a:buClr>
                <a:srgbClr val="00A04F"/>
              </a:buClr>
              <a:buSzPct val="125000"/>
              <a:buFont typeface="Wingdings" pitchFamily="2" charset="2"/>
              <a:buChar char="§"/>
              <a:defRPr/>
            </a:pPr>
            <a:r>
              <a:rPr lang="en-US" altLang="en-US" sz="20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Part-time employment may still be available if you are not eligible for FWS funding, but they may be harder to find and more likely will be off-campus and have less flexible hours.</a:t>
            </a:r>
            <a:endParaRPr lang="en-US" altLang="en-US" sz="2000" i="1" dirty="0">
              <a:solidFill>
                <a:prstClr val="black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928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48DAFABA-244F-486A-A706-1E22975234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011680"/>
            <a:ext cx="9144000" cy="5842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bg1"/>
                </a:solidFill>
                <a:latin typeface="+mn-lt"/>
              </a:rPr>
              <a:t>Loans</a:t>
            </a: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F432870D-84D6-4E4B-9D8D-1ED0C5DC99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479" y="2875035"/>
            <a:ext cx="8114981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ts val="1200"/>
              </a:spcBef>
              <a:spcAft>
                <a:spcPct val="0"/>
              </a:spcAft>
              <a:buClr>
                <a:srgbClr val="00A04F"/>
              </a:buClr>
              <a:buSzPct val="125000"/>
              <a:buFont typeface="Wingdings" pitchFamily="2" charset="2"/>
              <a:buChar char="§"/>
              <a:defRPr/>
            </a:pPr>
            <a:r>
              <a:rPr lang="en-US" altLang="en-US" sz="20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This is money you (and your parents) can borrow—</a:t>
            </a:r>
            <a:r>
              <a:rPr lang="en-US" altLang="en-US" sz="2000" i="1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it must be paid back after you finish school!</a:t>
            </a:r>
          </a:p>
          <a:p>
            <a:pPr fontAlgn="base">
              <a:spcBef>
                <a:spcPts val="1200"/>
              </a:spcBef>
              <a:spcAft>
                <a:spcPct val="0"/>
              </a:spcAft>
              <a:buClr>
                <a:srgbClr val="00A04F"/>
              </a:buClr>
              <a:buSzPct val="125000"/>
              <a:buFont typeface="Wingdings" pitchFamily="2" charset="2"/>
              <a:buChar char="§"/>
              <a:defRPr/>
            </a:pPr>
            <a:r>
              <a:rPr lang="en-US" altLang="en-US" sz="20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Loans are used to fill any funding gap.</a:t>
            </a:r>
          </a:p>
          <a:p>
            <a:pPr fontAlgn="base">
              <a:spcBef>
                <a:spcPts val="1200"/>
              </a:spcBef>
              <a:spcAft>
                <a:spcPct val="0"/>
              </a:spcAft>
              <a:buClr>
                <a:srgbClr val="00A04F"/>
              </a:buClr>
              <a:buSzPct val="125000"/>
              <a:buFont typeface="Wingdings" pitchFamily="2" charset="2"/>
              <a:buChar char="§"/>
              <a:defRPr/>
            </a:pPr>
            <a:r>
              <a:rPr lang="en-US" altLang="en-US" sz="2000" dirty="0">
                <a:solidFill>
                  <a:srgbClr val="000000"/>
                </a:solidFill>
              </a:rPr>
              <a:t>Always borrow federal loans first!</a:t>
            </a:r>
          </a:p>
          <a:p>
            <a:pPr lvl="1" fontAlgn="base">
              <a:spcBef>
                <a:spcPts val="1200"/>
              </a:spcBef>
              <a:spcAft>
                <a:spcPct val="0"/>
              </a:spcAft>
              <a:buClr>
                <a:srgbClr val="00A04F"/>
              </a:buClr>
              <a:buSzPct val="125000"/>
              <a:buFont typeface="Wingdings" pitchFamily="2" charset="2"/>
              <a:buChar char="§"/>
              <a:defRPr/>
            </a:pPr>
            <a:r>
              <a:rPr lang="en-US" altLang="en-US" sz="1800" i="1" dirty="0">
                <a:solidFill>
                  <a:srgbClr val="FF0000"/>
                </a:solidFill>
                <a:cs typeface="Arial" panose="020B0604020202020204" pitchFamily="34" charset="0"/>
              </a:rPr>
              <a:t>Repayment of federal loans is very </a:t>
            </a:r>
            <a:r>
              <a:rPr lang="en-US" altLang="en-US" sz="1800" i="1" dirty="0">
                <a:solidFill>
                  <a:srgbClr val="FF0000"/>
                </a:solidFill>
              </a:rPr>
              <a:t>flexible</a:t>
            </a:r>
            <a:r>
              <a:rPr lang="en-US" altLang="en-US" sz="1800" i="1" dirty="0">
                <a:solidFill>
                  <a:srgbClr val="FF0000"/>
                </a:solidFill>
                <a:cs typeface="Arial" panose="020B0604020202020204" pitchFamily="34" charset="0"/>
              </a:rPr>
              <a:t>—monthly payments can be based on your </a:t>
            </a:r>
            <a:r>
              <a:rPr lang="en-US" altLang="en-US" sz="1800" i="1" dirty="0">
                <a:solidFill>
                  <a:srgbClr val="FF0000"/>
                </a:solidFill>
              </a:rPr>
              <a:t>income</a:t>
            </a:r>
            <a:r>
              <a:rPr lang="en-US" altLang="en-US" sz="1800" i="1" dirty="0">
                <a:solidFill>
                  <a:srgbClr val="FF0000"/>
                </a:solidFill>
                <a:cs typeface="Arial" panose="020B0604020202020204" pitchFamily="34" charset="0"/>
              </a:rPr>
              <a:t> rather than amount of your debt</a:t>
            </a:r>
          </a:p>
          <a:p>
            <a:pPr fontAlgn="base">
              <a:spcBef>
                <a:spcPts val="1200"/>
              </a:spcBef>
              <a:spcAft>
                <a:spcPct val="0"/>
              </a:spcAft>
              <a:buClr>
                <a:srgbClr val="00A04F"/>
              </a:buClr>
              <a:buSzPct val="125000"/>
              <a:buFont typeface="Wingdings" pitchFamily="2" charset="2"/>
              <a:buChar char="§"/>
              <a:defRPr/>
            </a:pPr>
            <a:r>
              <a:rPr lang="en-US" alt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Borrow the minimum amount you need to attend your chosen school.</a:t>
            </a:r>
          </a:p>
        </p:txBody>
      </p:sp>
    </p:spTree>
    <p:extLst>
      <p:ext uri="{BB962C8B-B14F-4D97-AF65-F5344CB8AC3E}">
        <p14:creationId xmlns:p14="http://schemas.microsoft.com/office/powerpoint/2010/main" val="3667388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48DAFABA-244F-486A-A706-1E22975234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011680"/>
            <a:ext cx="9144000" cy="584200"/>
          </a:xfrm>
          <a:prstGeom prst="rect">
            <a:avLst/>
          </a:prstGeom>
          <a:solidFill>
            <a:srgbClr val="1F96D6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b="1" dirty="0">
                <a:solidFill>
                  <a:schemeClr val="bg1"/>
                </a:solidFill>
                <a:latin typeface="+mn-lt"/>
              </a:rPr>
              <a:t>Current Federal Aid Programs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F57BB6-5550-4C4A-807D-551AA9DB3E7A}"/>
              </a:ext>
            </a:extLst>
          </p:cNvPr>
          <p:cNvSpPr txBox="1"/>
          <p:nvPr/>
        </p:nvSpPr>
        <p:spPr>
          <a:xfrm>
            <a:off x="533400" y="3030754"/>
            <a:ext cx="3657600" cy="36988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ysClr val="windowText" lastClr="000000"/>
            </a:solidFill>
          </a:ln>
        </p:spPr>
        <p:txBody>
          <a:bodyPr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/>
                <a:ea typeface="ＭＳ Ｐゴシック" panose="020B0600070205080204" pitchFamily="34" charset="-128"/>
                <a:cs typeface="Arial Black"/>
              </a:rPr>
              <a:t>Grants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8F69A2-222F-49C4-8340-9F40A8CE5661}"/>
              </a:ext>
            </a:extLst>
          </p:cNvPr>
          <p:cNvSpPr txBox="1"/>
          <p:nvPr/>
        </p:nvSpPr>
        <p:spPr>
          <a:xfrm>
            <a:off x="533400" y="3411754"/>
            <a:ext cx="3657600" cy="2708275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>
            <a:spAutoFit/>
          </a:bodyPr>
          <a:lstStyle/>
          <a:p>
            <a:pPr marL="285750" marR="0" lvl="0" indent="-285750" defTabSz="91440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008000"/>
              </a:buClr>
              <a:buSzPct val="125000"/>
              <a:buFont typeface="Wingdings" charset="2"/>
              <a:buChar char="§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panose="020B0600070205080204" pitchFamily="34" charset="-128"/>
                <a:cs typeface="Arial"/>
              </a:rPr>
              <a:t>Federal Pell Grant</a:t>
            </a:r>
          </a:p>
          <a:p>
            <a:pPr marL="285750" marR="0" lvl="0" indent="-285750" defTabSz="91440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008000"/>
              </a:buClr>
              <a:buSzPct val="125000"/>
              <a:buFont typeface="Wingdings" charset="2"/>
              <a:buChar char="§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panose="020B0600070205080204" pitchFamily="34" charset="-128"/>
                <a:cs typeface="Arial"/>
              </a:rPr>
              <a:t>Federal Supplemental Educational Opportunity Grant (SEOG)</a:t>
            </a:r>
          </a:p>
          <a:p>
            <a:pPr marL="285750" marR="0" lvl="0" indent="-285750" defTabSz="91440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008000"/>
              </a:buClr>
              <a:buSzPct val="125000"/>
              <a:buFont typeface="Wingdings" charset="2"/>
              <a:buChar char="§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charset="0"/>
                <a:cs typeface="Arial"/>
              </a:rPr>
              <a:t>Teacher Education Assistance for College and Higher Education (TEACH) Grant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ea typeface="ＭＳ Ｐゴシック" panose="020B0600070205080204" pitchFamily="34" charset="-128"/>
                <a:cs typeface="Arial"/>
              </a:rPr>
              <a:t>Federal grant funding could total more than $6,000/year depending on your situation</a:t>
            </a:r>
            <a:endParaRPr kumimoji="0" lang="en-US" sz="1600" b="1" i="1" u="none" strike="noStrike" kern="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ea typeface="ＭＳ Ｐゴシック" panose="020B0600070205080204" pitchFamily="34" charset="-128"/>
              <a:cs typeface="Arial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1" u="none" strike="noStrike" kern="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vantGarde Bk BT" panose="020B0702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4" name="TextBox 6">
            <a:extLst>
              <a:ext uri="{FF2B5EF4-FFF2-40B4-BE49-F238E27FC236}">
                <a16:creationId xmlns:a16="http://schemas.microsoft.com/office/drawing/2014/main" id="{D27E713E-0859-462D-9159-9D628F8965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3030754"/>
            <a:ext cx="3886200" cy="376238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charset="0"/>
                <a:ea typeface="MS PGothic" charset="0"/>
              </a:rPr>
              <a:t>Employment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13E8A99-2E56-4913-AC26-7C764A0C36ED}"/>
              </a:ext>
            </a:extLst>
          </p:cNvPr>
          <p:cNvSpPr txBox="1"/>
          <p:nvPr/>
        </p:nvSpPr>
        <p:spPr>
          <a:xfrm>
            <a:off x="4724400" y="3411754"/>
            <a:ext cx="3886200" cy="338138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>
            <a:spAutoFit/>
          </a:bodyPr>
          <a:lstStyle/>
          <a:p>
            <a:pPr marL="285750" marR="0" lvl="0" indent="-285750" defTabSz="91440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8064A2">
                  <a:lumMod val="75000"/>
                </a:srgbClr>
              </a:buClr>
              <a:buSzPct val="125000"/>
              <a:buFont typeface="Wingdings" charset="2"/>
              <a:buChar char="§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panose="020B0600070205080204" pitchFamily="34" charset="-128"/>
                <a:cs typeface="Arial"/>
              </a:rPr>
              <a:t>Federal Work-Study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ＭＳ Ｐゴシック" panose="020B0600070205080204" pitchFamily="34" charset="-128"/>
            </a:endParaRPr>
          </a:p>
        </p:txBody>
      </p:sp>
      <p:sp>
        <p:nvSpPr>
          <p:cNvPr id="16" name="TextBox 10">
            <a:extLst>
              <a:ext uri="{FF2B5EF4-FFF2-40B4-BE49-F238E27FC236}">
                <a16:creationId xmlns:a16="http://schemas.microsoft.com/office/drawing/2014/main" id="{B5458BD6-115C-4C5A-A3DF-C2C8590CD6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4097554"/>
            <a:ext cx="3886200" cy="221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ts val="18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1800" b="1" dirty="0">
                <a:solidFill>
                  <a:prstClr val="black"/>
                </a:solidFill>
                <a:latin typeface="AvantGarde Bk BT" pitchFamily="34" charset="0"/>
              </a:rPr>
              <a:t>S</a:t>
            </a:r>
            <a:r>
              <a:rPr lang="en-US" altLang="en-US" sz="1800" b="1" dirty="0">
                <a:solidFill>
                  <a:prstClr val="black"/>
                </a:solidFill>
                <a:latin typeface="+mn-lt"/>
              </a:rPr>
              <a:t>TUDENTS:</a:t>
            </a:r>
          </a:p>
          <a:p>
            <a:pPr marL="285750" indent="-285750" fontAlgn="base">
              <a:spcBef>
                <a:spcPts val="600"/>
              </a:spcBef>
              <a:spcAft>
                <a:spcPct val="0"/>
              </a:spcAft>
              <a:buClr>
                <a:srgbClr val="17375E"/>
              </a:buClr>
              <a:buSzPct val="125000"/>
              <a:buFont typeface="Wingdings" pitchFamily="2" charset="2"/>
              <a:buChar char="§"/>
              <a:defRPr/>
            </a:pPr>
            <a:r>
              <a:rPr lang="en-US" altLang="en-US" sz="1600" dirty="0">
                <a:solidFill>
                  <a:prstClr val="black"/>
                </a:solidFill>
                <a:latin typeface="+mn-lt"/>
              </a:rPr>
              <a:t>Direct Subsidized Loan</a:t>
            </a:r>
          </a:p>
          <a:p>
            <a:pPr marL="285750" indent="-285750" fontAlgn="base">
              <a:spcBef>
                <a:spcPts val="600"/>
              </a:spcBef>
              <a:spcAft>
                <a:spcPct val="0"/>
              </a:spcAft>
              <a:buClr>
                <a:srgbClr val="17375E"/>
              </a:buClr>
              <a:buSzPct val="125000"/>
              <a:buFont typeface="Wingdings" pitchFamily="2" charset="2"/>
              <a:buChar char="§"/>
              <a:defRPr/>
            </a:pPr>
            <a:r>
              <a:rPr lang="en-US" altLang="en-US" sz="1600" dirty="0">
                <a:solidFill>
                  <a:prstClr val="black"/>
                </a:solidFill>
                <a:latin typeface="+mn-lt"/>
              </a:rPr>
              <a:t>Direct Unsubsidized Loan</a:t>
            </a:r>
          </a:p>
          <a:p>
            <a:pPr fontAlgn="base">
              <a:spcBef>
                <a:spcPts val="1200"/>
              </a:spcBef>
              <a:spcAft>
                <a:spcPct val="0"/>
              </a:spcAft>
              <a:buClr>
                <a:srgbClr val="17375E"/>
              </a:buClr>
              <a:buSzPct val="125000"/>
              <a:buFontTx/>
              <a:buNone/>
              <a:defRPr/>
            </a:pPr>
            <a:r>
              <a:rPr lang="en-US" altLang="en-US" sz="1800" b="1" dirty="0">
                <a:solidFill>
                  <a:prstClr val="black"/>
                </a:solidFill>
                <a:latin typeface="+mn-lt"/>
              </a:rPr>
              <a:t>PARENTS:</a:t>
            </a:r>
          </a:p>
          <a:p>
            <a:pPr marL="285750" indent="-285750" fontAlgn="base">
              <a:spcBef>
                <a:spcPts val="600"/>
              </a:spcBef>
              <a:spcAft>
                <a:spcPct val="0"/>
              </a:spcAft>
              <a:buClr>
                <a:srgbClr val="17375E"/>
              </a:buClr>
              <a:buSzPct val="125000"/>
              <a:buFont typeface="Wingdings" pitchFamily="2" charset="2"/>
              <a:buChar char="§"/>
              <a:defRPr/>
            </a:pPr>
            <a:r>
              <a:rPr lang="en-US" altLang="en-US" sz="1600" dirty="0">
                <a:solidFill>
                  <a:prstClr val="black"/>
                </a:solidFill>
                <a:latin typeface="+mn-lt"/>
              </a:rPr>
              <a:t>Direct PLUS Loan</a:t>
            </a:r>
          </a:p>
          <a:p>
            <a:pPr algn="ctr" fontAlgn="base">
              <a:spcBef>
                <a:spcPts val="6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1200" b="1" i="1" dirty="0">
                <a:solidFill>
                  <a:srgbClr val="17375E"/>
                </a:solidFill>
                <a:latin typeface="+mn-lt"/>
              </a:rPr>
              <a:t>Federal loan funding could cover up to COA minus all other financial aid, if needed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915B69F-EDB7-466B-908A-4DB53D3212DC}"/>
              </a:ext>
            </a:extLst>
          </p:cNvPr>
          <p:cNvSpPr txBox="1"/>
          <p:nvPr/>
        </p:nvSpPr>
        <p:spPr>
          <a:xfrm>
            <a:off x="4724400" y="3716554"/>
            <a:ext cx="3886200" cy="3810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ysClr val="windowText" lastClr="000000"/>
            </a:solidFill>
          </a:ln>
        </p:spPr>
        <p:txBody>
          <a:bodyPr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/>
                <a:ea typeface="ＭＳ Ｐゴシック" panose="020B0600070205080204" pitchFamily="34" charset="-128"/>
                <a:cs typeface="Arial Black"/>
              </a:rPr>
              <a:t>Loans</a:t>
            </a:r>
          </a:p>
        </p:txBody>
      </p:sp>
    </p:spTree>
    <p:extLst>
      <p:ext uri="{BB962C8B-B14F-4D97-AF65-F5344CB8AC3E}">
        <p14:creationId xmlns:p14="http://schemas.microsoft.com/office/powerpoint/2010/main" val="1015403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48DAFABA-244F-486A-A706-1E22975234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011680"/>
            <a:ext cx="9144000" cy="584200"/>
          </a:xfrm>
          <a:prstGeom prst="rect">
            <a:avLst/>
          </a:prstGeom>
          <a:solidFill>
            <a:srgbClr val="1F96D6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b="1" dirty="0">
                <a:solidFill>
                  <a:schemeClr val="bg1"/>
                </a:solidFill>
                <a:latin typeface="+mn-lt"/>
              </a:rPr>
              <a:t>Current Delaware Programs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214037-807E-4BB4-A5BE-B056A3D95310}"/>
              </a:ext>
            </a:extLst>
          </p:cNvPr>
          <p:cNvSpPr txBox="1"/>
          <p:nvPr/>
        </p:nvSpPr>
        <p:spPr>
          <a:xfrm>
            <a:off x="228600" y="2992586"/>
            <a:ext cx="8763000" cy="36988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dirty="0">
                <a:solidFill>
                  <a:schemeClr val="bg1"/>
                </a:solidFill>
                <a:latin typeface="Arial Black"/>
                <a:ea typeface="+mn-ea"/>
                <a:cs typeface="Arial Black"/>
              </a:rPr>
              <a:t>Scholarships and Grants</a:t>
            </a:r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id="{24D5D740-E4AA-42D9-8542-B0B543AA31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362864"/>
            <a:ext cx="8763000" cy="3078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buClr>
                <a:srgbClr val="008000"/>
              </a:buClr>
              <a:buSzPct val="125000"/>
              <a:buFont typeface="Wingdings" panose="05000000000000000000" pitchFamily="2" charset="2"/>
              <a:buChar char="§"/>
            </a:pPr>
            <a:r>
              <a:rPr lang="en-US" altLang="en-US" sz="2000" b="1" dirty="0">
                <a:solidFill>
                  <a:srgbClr val="376092"/>
                </a:solidFill>
                <a:latin typeface="+mn-lt"/>
              </a:rPr>
              <a:t>SEED Scholarship </a:t>
            </a:r>
            <a:r>
              <a:rPr lang="en-US" altLang="en-US" sz="2000" dirty="0">
                <a:latin typeface="+mn-lt"/>
              </a:rPr>
              <a:t>– </a:t>
            </a:r>
            <a:r>
              <a:rPr lang="en-US" altLang="en-US" sz="1800" i="1" dirty="0">
                <a:latin typeface="+mn-lt"/>
              </a:rPr>
              <a:t>merit-based award for use if enrolled in Associate’s degree program at either Del Tech or UD</a:t>
            </a:r>
          </a:p>
          <a:p>
            <a:pPr eaLnBrk="1" hangingPunct="1">
              <a:spcBef>
                <a:spcPts val="1200"/>
              </a:spcBef>
              <a:buClr>
                <a:srgbClr val="008000"/>
              </a:buClr>
              <a:buSzPct val="125000"/>
              <a:buFont typeface="Wingdings" panose="05000000000000000000" pitchFamily="2" charset="2"/>
              <a:buChar char="§"/>
            </a:pPr>
            <a:r>
              <a:rPr lang="en-US" altLang="en-US" sz="2000" b="1" dirty="0">
                <a:solidFill>
                  <a:srgbClr val="984807"/>
                </a:solidFill>
                <a:latin typeface="+mn-lt"/>
              </a:rPr>
              <a:t>INSPIRE Scholarship </a:t>
            </a:r>
            <a:r>
              <a:rPr lang="en-US" altLang="en-US" sz="2000" dirty="0">
                <a:latin typeface="+mn-lt"/>
              </a:rPr>
              <a:t>– </a:t>
            </a:r>
            <a:r>
              <a:rPr lang="en-US" altLang="en-US" sz="1800" i="1" dirty="0">
                <a:latin typeface="+mn-lt"/>
              </a:rPr>
              <a:t>merit-based award for use at Del State University</a:t>
            </a:r>
          </a:p>
          <a:p>
            <a:pPr eaLnBrk="1" hangingPunct="1">
              <a:spcBef>
                <a:spcPts val="1200"/>
              </a:spcBef>
              <a:buClr>
                <a:srgbClr val="008000"/>
              </a:buClr>
              <a:buSzPct val="125000"/>
              <a:buFont typeface="Wingdings" panose="05000000000000000000" pitchFamily="2" charset="2"/>
              <a:buChar char="§"/>
            </a:pPr>
            <a:r>
              <a:rPr lang="en-US" altLang="en-US" sz="2000" b="1" dirty="0">
                <a:solidFill>
                  <a:srgbClr val="660066"/>
                </a:solidFill>
                <a:latin typeface="+mn-lt"/>
              </a:rPr>
              <a:t>Memorial Scholarships </a:t>
            </a:r>
            <a:r>
              <a:rPr lang="en-US" altLang="en-US" sz="2000" dirty="0">
                <a:latin typeface="+mn-lt"/>
              </a:rPr>
              <a:t>– </a:t>
            </a:r>
            <a:r>
              <a:rPr lang="en-US" altLang="en-US" sz="1800" i="1" dirty="0">
                <a:latin typeface="+mn-lt"/>
              </a:rPr>
              <a:t>merit based award for use at UD/Del State</a:t>
            </a:r>
          </a:p>
          <a:p>
            <a:pPr eaLnBrk="1" hangingPunct="1">
              <a:spcBef>
                <a:spcPts val="1200"/>
              </a:spcBef>
              <a:buClr>
                <a:srgbClr val="008000"/>
              </a:buClr>
              <a:buSzPct val="125000"/>
              <a:buFont typeface="Wingdings" panose="05000000000000000000" pitchFamily="2" charset="2"/>
              <a:buChar char="§"/>
            </a:pPr>
            <a:r>
              <a:rPr lang="en-US" altLang="en-US" sz="2000" b="1" dirty="0">
                <a:solidFill>
                  <a:srgbClr val="632523"/>
                </a:solidFill>
                <a:latin typeface="+mn-lt"/>
              </a:rPr>
              <a:t>Diamond State Scholarships </a:t>
            </a:r>
            <a:r>
              <a:rPr lang="en-US" altLang="en-US" sz="2000" dirty="0">
                <a:latin typeface="+mn-lt"/>
              </a:rPr>
              <a:t>-</a:t>
            </a:r>
            <a:r>
              <a:rPr lang="en-US" altLang="en-US" sz="1800" dirty="0">
                <a:latin typeface="+mn-lt"/>
              </a:rPr>
              <a:t>- </a:t>
            </a:r>
            <a:r>
              <a:rPr lang="en-US" altLang="en-US" sz="1800" i="1" dirty="0">
                <a:latin typeface="+mn-lt"/>
              </a:rPr>
              <a:t>merit based award for use at any college/university in US</a:t>
            </a:r>
            <a:endParaRPr lang="en-US" altLang="en-US" sz="1800" dirty="0">
              <a:latin typeface="+mn-lt"/>
            </a:endParaRPr>
          </a:p>
          <a:p>
            <a:pPr eaLnBrk="1" hangingPunct="1">
              <a:spcBef>
                <a:spcPts val="1200"/>
              </a:spcBef>
              <a:buClr>
                <a:srgbClr val="008000"/>
              </a:buClr>
              <a:buSzPct val="125000"/>
              <a:buFont typeface="Wingdings" panose="05000000000000000000" pitchFamily="2" charset="2"/>
              <a:buChar char="§"/>
            </a:pPr>
            <a:r>
              <a:rPr lang="en-US" altLang="en-US" sz="2000" b="1" dirty="0">
                <a:solidFill>
                  <a:srgbClr val="4A452A"/>
                </a:solidFill>
                <a:latin typeface="+mn-lt"/>
              </a:rPr>
              <a:t>Scholarship Incentive Program (ScIP) Grants </a:t>
            </a:r>
            <a:r>
              <a:rPr lang="en-US" altLang="en-US" sz="2000" dirty="0">
                <a:latin typeface="+mn-lt"/>
              </a:rPr>
              <a:t>-- </a:t>
            </a:r>
            <a:r>
              <a:rPr lang="en-US" altLang="en-US" sz="1800" i="1" dirty="0">
                <a:latin typeface="+mn-lt"/>
              </a:rPr>
              <a:t>need-based award for use at any college in Delaware or as part of “Academic Common Market”</a:t>
            </a:r>
            <a:endParaRPr lang="en-US" altLang="en-US" sz="1600" b="1" i="1" dirty="0">
              <a:solidFill>
                <a:srgbClr val="008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43335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724F2A1-3B45-443E-A91D-0460493952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011680"/>
            <a:ext cx="9144000" cy="584775"/>
          </a:xfrm>
          <a:prstGeom prst="rect">
            <a:avLst/>
          </a:prstGeom>
          <a:solidFill>
            <a:srgbClr val="1F96D6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b="1" dirty="0">
                <a:solidFill>
                  <a:schemeClr val="bg1"/>
                </a:solidFill>
                <a:latin typeface="+mn-lt"/>
              </a:rPr>
              <a:t>Minimum Application Requirements </a:t>
            </a: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2B5FE3DA-56D2-4B30-A870-30C981D587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737" y="2725947"/>
            <a:ext cx="7908535" cy="2693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008000"/>
              </a:buClr>
              <a:buSzTx/>
              <a:buFontTx/>
              <a:buNone/>
              <a:tabLst/>
              <a:defRPr/>
            </a:pPr>
            <a:r>
              <a:rPr kumimoji="0" lang="en-US" altLang="en-US" sz="2800" b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Calibri" panose="020F0502020204030204" pitchFamily="34" charset="0"/>
              </a:rPr>
              <a:t>At a minimum, you must:</a:t>
            </a:r>
          </a:p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008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Calibri" panose="020F0502020204030204" pitchFamily="34" charset="0"/>
              </a:rPr>
              <a:t>Apply for admission</a:t>
            </a:r>
          </a:p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008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Calibri" panose="020F0502020204030204" pitchFamily="34" charset="0"/>
              </a:rPr>
              <a:t>Submit the 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1F96D6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</a:rPr>
              <a:t>FAFSA 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Calibri" panose="020F0502020204030204" pitchFamily="34" charset="0"/>
              </a:rPr>
              <a:t>(the “Free Application for Federal Student Aid”) at </a:t>
            </a:r>
            <a:r>
              <a:rPr kumimoji="0" lang="en-US" alt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228D42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</a:rPr>
              <a:t>FAFSA.gov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008000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E10B4067-49F7-4390-8898-A8341F0E4D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465327"/>
            <a:ext cx="9143999" cy="786158"/>
          </a:xfrm>
          <a:prstGeom prst="rect">
            <a:avLst/>
          </a:prstGeom>
          <a:solidFill>
            <a:srgbClr val="228D42"/>
          </a:solidFill>
          <a:ln>
            <a:noFill/>
          </a:ln>
        </p:spPr>
        <p:txBody>
          <a:bodyPr wrap="square">
            <a:spAutoFit/>
          </a:bodyPr>
          <a:lstStyle/>
          <a:p>
            <a:pPr marL="284163" marR="0" lvl="0" indent="3175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MS PGothic" charset="0"/>
                <a:cs typeface="Calibri" panose="020F0502020204030204" pitchFamily="34" charset="0"/>
              </a:rPr>
              <a:t>BUT, there may be ADDITIONAL application(s) required by some schools or funding programs!</a:t>
            </a:r>
          </a:p>
        </p:txBody>
      </p:sp>
    </p:spTree>
    <p:extLst>
      <p:ext uri="{BB962C8B-B14F-4D97-AF65-F5344CB8AC3E}">
        <p14:creationId xmlns:p14="http://schemas.microsoft.com/office/powerpoint/2010/main" val="2702080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48DAFABA-244F-486A-A706-1E22975234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011680"/>
            <a:ext cx="9144000" cy="1015663"/>
          </a:xfrm>
          <a:prstGeom prst="rect">
            <a:avLst/>
          </a:prstGeom>
          <a:solidFill>
            <a:srgbClr val="1F96D6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b="1" dirty="0">
                <a:solidFill>
                  <a:schemeClr val="bg1"/>
                </a:solidFill>
                <a:latin typeface="+mn-lt"/>
                <a:ea typeface="MS PGothic" panose="020B0600070205080204" pitchFamily="34" charset="-128"/>
                <a:cs typeface="Arial Black"/>
              </a:rPr>
              <a:t>Delaware Application Requirements</a:t>
            </a:r>
            <a:br>
              <a:rPr lang="en-US" altLang="en-US" sz="4000" b="1" dirty="0">
                <a:solidFill>
                  <a:schemeClr val="bg1"/>
                </a:solidFill>
                <a:latin typeface="+mn-lt"/>
                <a:ea typeface="MS PGothic" panose="020B0600070205080204" pitchFamily="34" charset="-128"/>
                <a:cs typeface="Arial Black"/>
              </a:rPr>
            </a:br>
            <a:r>
              <a:rPr lang="en-US" altLang="en-US" sz="2800" b="1" i="1" dirty="0">
                <a:solidFill>
                  <a:schemeClr val="bg1"/>
                </a:solidFill>
                <a:latin typeface="+mn-lt"/>
                <a:ea typeface="MS PGothic" panose="020B0600070205080204" pitchFamily="34" charset="-128"/>
                <a:cs typeface="Arial Black" panose="020B0604020202020204" pitchFamily="34" charset="0"/>
              </a:rPr>
              <a:t>2019-2020</a:t>
            </a:r>
            <a:r>
              <a:rPr lang="en-US" altLang="en-US" sz="2800" b="1" i="1" dirty="0">
                <a:solidFill>
                  <a:schemeClr val="bg1"/>
                </a:solidFill>
                <a:latin typeface="+mn-lt"/>
                <a:ea typeface="MS PGothic" panose="020B0600070205080204" pitchFamily="34" charset="-128"/>
                <a:cs typeface="Arial"/>
              </a:rPr>
              <a:t> Delaware Scholarships/Grants</a:t>
            </a:r>
            <a:endParaRPr lang="en-US" altLang="en-US"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5449851-B276-4208-A8F1-AAE263744966}"/>
              </a:ext>
            </a:extLst>
          </p:cNvPr>
          <p:cNvSpPr txBox="1">
            <a:spLocks/>
          </p:cNvSpPr>
          <p:nvPr/>
        </p:nvSpPr>
        <p:spPr>
          <a:xfrm>
            <a:off x="690112" y="3429000"/>
            <a:ext cx="7850039" cy="3429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Bef>
                <a:spcPts val="1200"/>
              </a:spcBef>
              <a:buClr>
                <a:srgbClr val="00B050"/>
              </a:buClr>
              <a:buSzPct val="115000"/>
              <a:buFont typeface="Wingdings" panose="05000000000000000000" pitchFamily="2" charset="2"/>
              <a:buChar char="§"/>
            </a:pPr>
            <a:r>
              <a:rPr lang="en-US" altLang="en-US" sz="2000" dirty="0">
                <a:cs typeface="Arial" panose="020B0604020202020204" pitchFamily="34" charset="0"/>
              </a:rPr>
              <a:t>Complete the </a:t>
            </a:r>
            <a:r>
              <a:rPr lang="en-US" altLang="en-US" sz="2000" b="1" dirty="0">
                <a:solidFill>
                  <a:srgbClr val="1F96D6"/>
                </a:solidFill>
              </a:rPr>
              <a:t>FAFSA</a:t>
            </a:r>
            <a:r>
              <a:rPr lang="en-US" altLang="en-US" sz="2000" dirty="0">
                <a:cs typeface="Arial" panose="020B0604020202020204" pitchFamily="34" charset="0"/>
              </a:rPr>
              <a:t> and submit it so that it is received by the federal processor by </a:t>
            </a:r>
            <a:r>
              <a:rPr lang="en-US" altLang="en-US" sz="2000" b="1" dirty="0">
                <a:solidFill>
                  <a:srgbClr val="228D42"/>
                </a:solidFill>
              </a:rPr>
              <a:t>April 15, 2019</a:t>
            </a:r>
          </a:p>
          <a:p>
            <a:pPr marL="342900" indent="-342900" algn="l">
              <a:spcBef>
                <a:spcPts val="1200"/>
              </a:spcBef>
              <a:buClr>
                <a:srgbClr val="00B050"/>
              </a:buClr>
              <a:buSzPct val="115000"/>
              <a:buFont typeface="Wingdings" panose="05000000000000000000" pitchFamily="2" charset="2"/>
              <a:buChar char="§"/>
            </a:pPr>
            <a:r>
              <a:rPr lang="en-US" altLang="en-US" sz="2000" dirty="0">
                <a:cs typeface="Arial" panose="020B0604020202020204" pitchFamily="34" charset="0"/>
              </a:rPr>
              <a:t>Create your </a:t>
            </a:r>
            <a:r>
              <a:rPr lang="en-US" altLang="en-US" sz="2000" dirty="0"/>
              <a:t>“</a:t>
            </a:r>
            <a:r>
              <a:rPr lang="en-US" altLang="en-US" sz="2000" b="1" dirty="0"/>
              <a:t>Student Account</a:t>
            </a:r>
            <a:r>
              <a:rPr lang="en-US" altLang="en-US" sz="2000" dirty="0"/>
              <a:t>” </a:t>
            </a:r>
            <a:r>
              <a:rPr lang="en-US" altLang="en-US" sz="2000" dirty="0">
                <a:cs typeface="Arial" panose="020B0604020202020204" pitchFamily="34" charset="0"/>
              </a:rPr>
              <a:t>at: </a:t>
            </a:r>
            <a:r>
              <a:rPr lang="en-US" altLang="en-US" sz="2000" i="1" dirty="0">
                <a:solidFill>
                  <a:srgbClr val="228D42"/>
                </a:solidFill>
              </a:rPr>
              <a:t>https://www.doe.k12.de.us/Page/1953</a:t>
            </a:r>
          </a:p>
          <a:p>
            <a:pPr marL="342900" indent="-342900" algn="l">
              <a:spcBef>
                <a:spcPts val="1200"/>
              </a:spcBef>
              <a:buClr>
                <a:srgbClr val="00B050"/>
              </a:buClr>
              <a:buSzPct val="115000"/>
              <a:buFont typeface="Wingdings" panose="05000000000000000000" pitchFamily="2" charset="2"/>
              <a:buChar char="§"/>
            </a:pPr>
            <a:r>
              <a:rPr lang="en-US" altLang="en-US" sz="2000" dirty="0">
                <a:cs typeface="Arial" panose="020B0604020202020204" pitchFamily="34" charset="0"/>
              </a:rPr>
              <a:t>Complete the following </a:t>
            </a:r>
            <a:r>
              <a:rPr lang="en-US" altLang="en-US" sz="2000" dirty="0"/>
              <a:t>additional</a:t>
            </a:r>
            <a:r>
              <a:rPr lang="en-US" altLang="en-US" sz="2000" dirty="0">
                <a:cs typeface="Arial" panose="020B0604020202020204" pitchFamily="34" charset="0"/>
              </a:rPr>
              <a:t> form for the </a:t>
            </a:r>
            <a:r>
              <a:rPr lang="en-US" altLang="ja-JP" sz="2000" b="1" dirty="0">
                <a:cs typeface="Arial" panose="020B0604020202020204" pitchFamily="34" charset="0"/>
              </a:rPr>
              <a:t>Memorial/Diamond State </a:t>
            </a:r>
            <a:r>
              <a:rPr lang="en-US" altLang="ja-JP" sz="2000" dirty="0">
                <a:cs typeface="Arial" panose="020B0604020202020204" pitchFamily="34" charset="0"/>
              </a:rPr>
              <a:t>merit-based awards funded by the State of Delaware</a:t>
            </a:r>
            <a:r>
              <a:rPr lang="en-US" altLang="en-US" sz="2000" dirty="0">
                <a:cs typeface="Arial" panose="020B0604020202020204" pitchFamily="34" charset="0"/>
              </a:rPr>
              <a:t>:</a:t>
            </a:r>
          </a:p>
          <a:p>
            <a:pPr marL="628650" lvl="1" indent="-285750" algn="l">
              <a:spcBef>
                <a:spcPts val="1200"/>
              </a:spcBef>
              <a:buClr>
                <a:srgbClr val="00B050"/>
              </a:buClr>
              <a:buSzPct val="115000"/>
              <a:buFont typeface="Wingdings" pitchFamily="2" charset="2"/>
              <a:buChar char="§"/>
            </a:pPr>
            <a:r>
              <a:rPr lang="en-US" altLang="ja-JP" sz="1600" b="1" dirty="0">
                <a:solidFill>
                  <a:srgbClr val="228D42"/>
                </a:solidFill>
              </a:rPr>
              <a:t>Common Merit Application </a:t>
            </a:r>
            <a:r>
              <a:rPr lang="en-US" altLang="ja-JP" sz="1600" dirty="0">
                <a:cs typeface="Arial" panose="020B0604020202020204" pitchFamily="34" charset="0"/>
              </a:rPr>
              <a:t>-- application is available at: </a:t>
            </a:r>
            <a:r>
              <a:rPr lang="en-US" altLang="ja-JP" sz="1600" b="1" i="1" dirty="0">
                <a:solidFill>
                  <a:srgbClr val="1F96D6"/>
                </a:solidFill>
              </a:rPr>
              <a:t>DelawareGoestoCollege.org</a:t>
            </a:r>
          </a:p>
          <a:p>
            <a:pPr marL="285750" indent="-285750" algn="l">
              <a:spcBef>
                <a:spcPts val="1200"/>
              </a:spcBef>
              <a:buClr>
                <a:srgbClr val="00B050"/>
              </a:buClr>
              <a:buSzPct val="115000"/>
              <a:buFont typeface="Wingdings" pitchFamily="2" charset="2"/>
              <a:buChar char="§"/>
            </a:pPr>
            <a:r>
              <a:rPr lang="en-US" altLang="en-US" sz="2000" dirty="0">
                <a:cs typeface="Arial" panose="020B0604020202020204" pitchFamily="34" charset="0"/>
              </a:rPr>
              <a:t>Complete any additional requirements specified by the school.</a:t>
            </a:r>
            <a:endParaRPr lang="en-US" altLang="en-US" sz="2000" b="1" dirty="0">
              <a:solidFill>
                <a:srgbClr val="228D42"/>
              </a:solidFill>
            </a:endParaRPr>
          </a:p>
          <a:p>
            <a:pPr marL="285750" indent="-285750" algn="l">
              <a:spcBef>
                <a:spcPts val="1200"/>
              </a:spcBef>
              <a:buClr>
                <a:srgbClr val="00B050"/>
              </a:buClr>
              <a:buSzPct val="115000"/>
              <a:buFont typeface="Wingdings" pitchFamily="2" charset="2"/>
              <a:buChar char="§"/>
            </a:pPr>
            <a:endParaRPr lang="en-US" altLang="ja-JP" sz="1900" b="1" i="1" dirty="0">
              <a:solidFill>
                <a:srgbClr val="1F96D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664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DF9B1A8-5AC1-403E-B984-AE68981136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94" y="5057955"/>
            <a:ext cx="9110663" cy="646113"/>
          </a:xfrm>
          <a:prstGeom prst="rect">
            <a:avLst/>
          </a:prstGeom>
          <a:solidFill>
            <a:srgbClr val="228D42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bg1"/>
                </a:solidFill>
                <a:latin typeface="+mn-lt"/>
              </a:rPr>
              <a:t>When do you apply?</a:t>
            </a:r>
            <a:endParaRPr lang="en-US" altLang="en-US" sz="3600" b="1" dirty="0">
              <a:solidFill>
                <a:srgbClr val="1F96D6"/>
              </a:solidFill>
              <a:latin typeface="+mn-lt"/>
            </a:endParaRP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6FDE2FE9-4979-41CC-B4AB-23592C93E2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118" y="1983581"/>
            <a:ext cx="2890837" cy="289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40089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48DAFABA-244F-486A-A706-1E22975234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011680"/>
            <a:ext cx="9144000" cy="584200"/>
          </a:xfrm>
          <a:prstGeom prst="rect">
            <a:avLst/>
          </a:prstGeom>
          <a:solidFill>
            <a:srgbClr val="1F96D6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b="1" dirty="0">
                <a:solidFill>
                  <a:schemeClr val="bg1"/>
                </a:solidFill>
                <a:latin typeface="+mn-lt"/>
              </a:rPr>
              <a:t>When do you file the FAFSA?</a:t>
            </a: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B77F8FEB-7A06-4568-9953-2B87FD3AE7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612" y="2968925"/>
            <a:ext cx="8232775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800100" indent="-3429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 eaLnBrk="1" hangingPunct="1">
              <a:spcBef>
                <a:spcPts val="1800"/>
              </a:spcBef>
              <a:buClr>
                <a:srgbClr val="008000"/>
              </a:buClr>
              <a:buSzPct val="125000"/>
              <a:buFont typeface="Wingdings" panose="05000000000000000000" pitchFamily="2" charset="2"/>
              <a:buChar char="§"/>
            </a:pPr>
            <a:r>
              <a:rPr lang="en-US" altLang="en-US" sz="2400" b="1" dirty="0">
                <a:latin typeface="+mn-lt"/>
              </a:rPr>
              <a:t>Do </a:t>
            </a:r>
            <a:r>
              <a:rPr lang="en-US" altLang="en-US" sz="2400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NOT </a:t>
            </a:r>
            <a:r>
              <a:rPr lang="en-US" altLang="en-US" sz="2400" b="1" dirty="0">
                <a:latin typeface="+mn-lt"/>
              </a:rPr>
              <a:t>wait until you have been offered admission</a:t>
            </a:r>
            <a:r>
              <a:rPr lang="en-US" altLang="en-US" sz="2400" dirty="0">
                <a:latin typeface="+mn-lt"/>
              </a:rPr>
              <a:t>—</a:t>
            </a:r>
            <a:r>
              <a:rPr lang="en-US" altLang="en-US" sz="2400" i="1" dirty="0">
                <a:latin typeface="+mn-lt"/>
              </a:rPr>
              <a:t>you could miss important deadlines established by the school you want to attend</a:t>
            </a:r>
          </a:p>
          <a:p>
            <a:pPr eaLnBrk="1" hangingPunct="1">
              <a:spcBef>
                <a:spcPts val="1800"/>
              </a:spcBef>
              <a:buClr>
                <a:srgbClr val="008000"/>
              </a:buClr>
              <a:buSzPct val="125000"/>
              <a:buFont typeface="Wingdings" panose="05000000000000000000" pitchFamily="2" charset="2"/>
              <a:buChar char="§"/>
            </a:pPr>
            <a:r>
              <a:rPr lang="en-US" altLang="en-US" sz="2400" dirty="0">
                <a:solidFill>
                  <a:srgbClr val="000000"/>
                </a:solidFill>
                <a:latin typeface="+mn-lt"/>
              </a:rPr>
              <a:t>You can submit the </a:t>
            </a:r>
            <a:r>
              <a:rPr lang="en-US" altLang="en-US" sz="2400" b="1" dirty="0">
                <a:solidFill>
                  <a:srgbClr val="1F96D6"/>
                </a:solidFill>
                <a:latin typeface="+mn-lt"/>
                <a:cs typeface="Arial" panose="020B0604020202020204" pitchFamily="34" charset="0"/>
              </a:rPr>
              <a:t>FAFSA</a:t>
            </a:r>
            <a:r>
              <a:rPr lang="en-US" altLang="en-US" sz="2400" dirty="0">
                <a:solidFill>
                  <a:srgbClr val="0000FF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400" dirty="0">
                <a:solidFill>
                  <a:srgbClr val="000000"/>
                </a:solidFill>
                <a:latin typeface="+mn-lt"/>
              </a:rPr>
              <a:t>beginning </a:t>
            </a:r>
            <a:r>
              <a:rPr lang="en-US" altLang="en-US" sz="24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OCTOBER 1st </a:t>
            </a:r>
            <a:r>
              <a:rPr lang="en-US" altLang="en-US" sz="2400" dirty="0">
                <a:solidFill>
                  <a:srgbClr val="000000"/>
                </a:solidFill>
                <a:latin typeface="+mn-lt"/>
              </a:rPr>
              <a:t>of the calendar year </a:t>
            </a:r>
            <a:r>
              <a:rPr lang="en-US" altLang="en-US" sz="2400" i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before</a:t>
            </a:r>
            <a:r>
              <a:rPr lang="en-US" altLang="en-US" sz="24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400" dirty="0">
                <a:solidFill>
                  <a:srgbClr val="000000"/>
                </a:solidFill>
                <a:latin typeface="+mn-lt"/>
              </a:rPr>
              <a:t>you start college</a:t>
            </a:r>
          </a:p>
          <a:p>
            <a:pPr lvl="1" eaLnBrk="1" hangingPunct="1">
              <a:spcBef>
                <a:spcPts val="1800"/>
              </a:spcBef>
              <a:buClr>
                <a:srgbClr val="008000"/>
              </a:buClr>
              <a:buSzPct val="125000"/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For example, the </a:t>
            </a:r>
            <a:r>
              <a:rPr lang="en-US" altLang="en-US" sz="20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2019–2020 FAFSA </a:t>
            </a:r>
            <a:r>
              <a:rPr lang="en-US" altLang="en-US" sz="20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is available on </a:t>
            </a:r>
            <a:r>
              <a:rPr lang="en-US" altLang="en-US" sz="2000" b="1" dirty="0">
                <a:solidFill>
                  <a:srgbClr val="228D42"/>
                </a:solidFill>
                <a:latin typeface="+mn-lt"/>
                <a:cs typeface="Arial" panose="020B0604020202020204" pitchFamily="34" charset="0"/>
              </a:rPr>
              <a:t>October 1, 2018 </a:t>
            </a:r>
            <a:r>
              <a:rPr lang="en-US" altLang="en-US" sz="1600" i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(uses income/tax data from </a:t>
            </a:r>
            <a:r>
              <a:rPr lang="en-US" altLang="en-US" sz="1600" b="1" i="1" dirty="0">
                <a:solidFill>
                  <a:srgbClr val="000000"/>
                </a:solidFill>
                <a:latin typeface="+mn-lt"/>
              </a:rPr>
              <a:t>2017</a:t>
            </a:r>
            <a:r>
              <a:rPr lang="en-US" altLang="en-US" sz="1600" i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federal tax return) </a:t>
            </a:r>
          </a:p>
        </p:txBody>
      </p:sp>
    </p:spTree>
    <p:extLst>
      <p:ext uri="{BB962C8B-B14F-4D97-AF65-F5344CB8AC3E}">
        <p14:creationId xmlns:p14="http://schemas.microsoft.com/office/powerpoint/2010/main" val="1508182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DF9B1A8-5AC1-403E-B984-AE68981136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94" y="5057955"/>
            <a:ext cx="9110663" cy="646113"/>
          </a:xfrm>
          <a:prstGeom prst="rect">
            <a:avLst/>
          </a:prstGeom>
          <a:solidFill>
            <a:srgbClr val="228D42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bg1"/>
                </a:solidFill>
                <a:latin typeface="+mn-lt"/>
              </a:rPr>
              <a:t>Final comments</a:t>
            </a:r>
            <a:endParaRPr lang="en-US" altLang="en-US" sz="3600" b="1" dirty="0">
              <a:solidFill>
                <a:srgbClr val="1F96D6"/>
              </a:solidFill>
              <a:latin typeface="+mn-lt"/>
            </a:endParaRP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75651E9B-D24C-44BA-84C5-DCE0E47F88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550" y="1928360"/>
            <a:ext cx="2374900" cy="280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92021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48DAFABA-244F-486A-A706-1E22975234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011680"/>
            <a:ext cx="9144000" cy="584200"/>
          </a:xfrm>
          <a:prstGeom prst="rect">
            <a:avLst/>
          </a:prstGeom>
          <a:solidFill>
            <a:srgbClr val="1F96D6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b="1" dirty="0">
                <a:solidFill>
                  <a:schemeClr val="bg1"/>
                </a:solidFill>
                <a:latin typeface="+mn-lt"/>
              </a:rPr>
              <a:t>Financial Aid Application Checklist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DF79E51-5FD9-45E3-A13B-B2B4E9FC4027}"/>
              </a:ext>
            </a:extLst>
          </p:cNvPr>
          <p:cNvSpPr txBox="1">
            <a:spLocks/>
          </p:cNvSpPr>
          <p:nvPr/>
        </p:nvSpPr>
        <p:spPr bwMode="auto">
          <a:xfrm>
            <a:off x="427007" y="2740325"/>
            <a:ext cx="8289985" cy="399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ysClr val="windowText" lastClr="00000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Calibri" panose="020F0502020204030204" pitchFamily="34" charset="0"/>
              </a:rPr>
              <a:t>Create separate 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Calibri" panose="020F0502020204030204" pitchFamily="34" charset="0"/>
              </a:rPr>
              <a:t>Federal Student Aid IDs 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Calibri" panose="020F0502020204030204" pitchFamily="34" charset="0"/>
              </a:rPr>
              <a:t>(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28D42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Calibri" panose="020F0502020204030204" pitchFamily="34" charset="0"/>
              </a:rPr>
              <a:t>FSA ID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Calibri" panose="020F0502020204030204" pitchFamily="34" charset="0"/>
              </a:rPr>
              <a:t>) for student and parent(s) at: </a:t>
            </a:r>
            <a:r>
              <a:rPr kumimoji="0" lang="en-US" alt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228D42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Calibri" panose="020F0502020204030204" pitchFamily="34" charset="0"/>
              </a:rPr>
              <a:t>FSAID.ed.gov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ysClr val="windowText" lastClr="00000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Arial" panose="020B0604020202020204" pitchFamily="34" charset="0"/>
              </a:rPr>
              <a:t>Create a 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Calibri" panose="020F0502020204030204" pitchFamily="34" charset="0"/>
              </a:rPr>
              <a:t>“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Calibri" panose="020F0502020204030204" pitchFamily="34" charset="0"/>
              </a:rPr>
              <a:t>Student Account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Calibri" panose="020F0502020204030204" pitchFamily="34" charset="0"/>
              </a:rPr>
              <a:t>” 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Arial" panose="020B0604020202020204" pitchFamily="34" charset="0"/>
              </a:rPr>
              <a:t>to access student’s account for Delaware state funding at: 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ysClr val="windowText" lastClr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6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Calibri" panose="020F0502020204030204" pitchFamily="34" charset="0"/>
              </a:rPr>
              <a:t>	</a:t>
            </a:r>
            <a:r>
              <a:rPr kumimoji="0" lang="en-US" alt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1F96D6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Calibri" panose="020F0502020204030204" pitchFamily="34" charset="0"/>
              </a:rPr>
              <a:t>https://www.doe.k12.de.us/Page/1953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ysClr val="windowText" lastClr="00000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Calibri" panose="020F0502020204030204" pitchFamily="34" charset="0"/>
              </a:rPr>
              <a:t>Complete and submit the 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F96D6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Calibri" panose="020F0502020204030204" pitchFamily="34" charset="0"/>
              </a:rPr>
              <a:t>FAFSA 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Calibri" panose="020F0502020204030204" pitchFamily="34" charset="0"/>
              </a:rPr>
              <a:t>as soon as possible after 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28D42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Calibri" panose="020F0502020204030204" pitchFamily="34" charset="0"/>
              </a:rPr>
              <a:t>October 1, 2018 </a:t>
            </a:r>
            <a:b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28D42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Calibri" panose="020F0502020204030204" pitchFamily="34" charset="0"/>
              </a:rPr>
            </a:br>
            <a:r>
              <a:rPr kumimoji="0" lang="en-US" altLang="en-US" sz="160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Calibri" panose="020F0502020204030204" pitchFamily="34" charset="0"/>
              </a:rPr>
              <a:t>(include both student &amp; parent information, as needed)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ysClr val="windowText" lastClr="00000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Calibri" panose="020F0502020204030204" pitchFamily="34" charset="0"/>
              </a:rPr>
              <a:t>Contact the Financial Aid Office at each school; </a:t>
            </a:r>
            <a:r>
              <a:rPr kumimoji="0" lang="en-US" altLang="en-US" sz="1600" b="1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Calibri" panose="020F0502020204030204" pitchFamily="34" charset="0"/>
              </a:rPr>
              <a:t>ask if any other materials/information are needed; explain any SPECIAL CIRCUMSTANCES student/family may have that will impact your ability to pay for school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ysClr val="windowText" lastClr="00000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Calibri" panose="020F0502020204030204" pitchFamily="34" charset="0"/>
              </a:rPr>
              <a:t>Review Financial Aid Award notification when received from school(s) and respond as needed/instructed to complete the process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ysClr val="windowText" lastClr="00000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Calibri" panose="020F0502020204030204" pitchFamily="34" charset="0"/>
              </a:rPr>
              <a:t>Apply for any federal loan funding that is needed </a:t>
            </a:r>
            <a:r>
              <a:rPr kumimoji="0" lang="en-US" altLang="en-US" sz="16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Calibri" panose="020F0502020204030204" pitchFamily="34" charset="0"/>
              </a:rPr>
              <a:t>(as instructed by the school you decide to attend)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ysClr val="windowText" lastClr="00000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Calibri" panose="020F0502020204030204" pitchFamily="34" charset="0"/>
              </a:rPr>
              <a:t>Continue researching and applying for privately-funded scholarships</a:t>
            </a:r>
          </a:p>
        </p:txBody>
      </p:sp>
    </p:spTree>
    <p:extLst>
      <p:ext uri="{BB962C8B-B14F-4D97-AF65-F5344CB8AC3E}">
        <p14:creationId xmlns:p14="http://schemas.microsoft.com/office/powerpoint/2010/main" val="2201349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48DAFABA-244F-486A-A706-1E22975234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011680"/>
            <a:ext cx="9144000" cy="584200"/>
          </a:xfrm>
          <a:prstGeom prst="rect">
            <a:avLst/>
          </a:prstGeom>
          <a:solidFill>
            <a:srgbClr val="1F96D6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b="1" dirty="0">
                <a:solidFill>
                  <a:schemeClr val="bg1"/>
                </a:solidFill>
                <a:latin typeface="+mn-lt"/>
              </a:rPr>
              <a:t>“I submitted my FAFSA – I’m done!”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8DEC1A-04DB-48DC-8EBB-655564ACEC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170" y="2830902"/>
            <a:ext cx="8153400" cy="349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 fontAlgn="base">
              <a:spcBef>
                <a:spcPts val="1800"/>
              </a:spcBef>
              <a:spcAft>
                <a:spcPct val="0"/>
              </a:spcAft>
              <a:buClr>
                <a:srgbClr val="00A04F"/>
              </a:buClr>
              <a:buSzPct val="125000"/>
              <a:buFont typeface="Wingdings" panose="05000000000000000000" pitchFamily="2" charset="2"/>
              <a:buChar char="§"/>
            </a:pPr>
            <a:r>
              <a:rPr lang="en-US" altLang="en-US" sz="2200" dirty="0">
                <a:solidFill>
                  <a:srgbClr val="404040"/>
                </a:solidFill>
                <a:latin typeface="+mn-lt"/>
                <a:cs typeface="Arial" panose="020B0604020202020204" pitchFamily="34" charset="0"/>
              </a:rPr>
              <a:t>Triple-check (website, portal, call) to ensure that you have successfully submitted all required information for financial aid.</a:t>
            </a:r>
          </a:p>
          <a:p>
            <a:pPr fontAlgn="base">
              <a:spcBef>
                <a:spcPts val="1800"/>
              </a:spcBef>
              <a:spcAft>
                <a:spcPct val="0"/>
              </a:spcAft>
              <a:buClr>
                <a:srgbClr val="00A04F"/>
              </a:buClr>
              <a:buSzPct val="125000"/>
              <a:buFont typeface="Wingdings" panose="05000000000000000000" pitchFamily="2" charset="2"/>
              <a:buChar char="§"/>
            </a:pPr>
            <a:r>
              <a:rPr lang="en-US" altLang="en-US" sz="2200" dirty="0">
                <a:solidFill>
                  <a:srgbClr val="404040"/>
                </a:solidFill>
                <a:latin typeface="+mn-lt"/>
                <a:cs typeface="Arial" panose="020B0604020202020204" pitchFamily="34" charset="0"/>
              </a:rPr>
              <a:t>Create an e-mail folder for every potential college and a general folder for Financial Aid. Keep confirmations in these folders.</a:t>
            </a:r>
          </a:p>
          <a:p>
            <a:pPr fontAlgn="base">
              <a:spcBef>
                <a:spcPts val="1800"/>
              </a:spcBef>
              <a:spcAft>
                <a:spcPct val="0"/>
              </a:spcAft>
              <a:buClr>
                <a:srgbClr val="00A04F"/>
              </a:buClr>
              <a:buSzPct val="125000"/>
              <a:buFont typeface="Wingdings" panose="05000000000000000000" pitchFamily="2" charset="2"/>
              <a:buChar char="§"/>
            </a:pPr>
            <a:r>
              <a:rPr lang="en-US" altLang="en-US" sz="2200" dirty="0">
                <a:solidFill>
                  <a:srgbClr val="404040"/>
                </a:solidFill>
                <a:latin typeface="+mn-lt"/>
                <a:cs typeface="Arial" panose="020B0604020202020204" pitchFamily="34" charset="0"/>
              </a:rPr>
              <a:t>Watch for notification that </a:t>
            </a:r>
            <a:r>
              <a:rPr lang="en-US" altLang="en-US" sz="2200" b="1" dirty="0">
                <a:solidFill>
                  <a:srgbClr val="1F96D6"/>
                </a:solidFill>
                <a:latin typeface="+mn-lt"/>
                <a:cs typeface="Arial" panose="020B0604020202020204" pitchFamily="34" charset="0"/>
              </a:rPr>
              <a:t>FAFSA</a:t>
            </a:r>
            <a:r>
              <a:rPr lang="en-US" altLang="en-US" sz="2200" b="1" dirty="0">
                <a:solidFill>
                  <a:srgbClr val="40404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200" dirty="0">
                <a:solidFill>
                  <a:srgbClr val="404040"/>
                </a:solidFill>
                <a:latin typeface="+mn-lt"/>
                <a:cs typeface="Arial" panose="020B0604020202020204" pitchFamily="34" charset="0"/>
              </a:rPr>
              <a:t>has been processed--</a:t>
            </a:r>
            <a:r>
              <a:rPr lang="en-US" altLang="en-US" sz="2200" i="1" dirty="0">
                <a:solidFill>
                  <a:srgbClr val="404040"/>
                </a:solidFill>
                <a:latin typeface="+mn-lt"/>
                <a:cs typeface="Arial" panose="020B0604020202020204" pitchFamily="34" charset="0"/>
              </a:rPr>
              <a:t>student will receive an e-mail stating that the </a:t>
            </a:r>
            <a:r>
              <a:rPr lang="en-US" altLang="en-US" sz="2200" b="1" i="1" dirty="0">
                <a:solidFill>
                  <a:srgbClr val="1F96D6"/>
                </a:solidFill>
                <a:latin typeface="+mn-lt"/>
                <a:cs typeface="Arial" panose="020B0604020202020204" pitchFamily="34" charset="0"/>
              </a:rPr>
              <a:t>FAFSA</a:t>
            </a:r>
            <a:r>
              <a:rPr lang="en-US" altLang="en-US" sz="2200" i="1" dirty="0">
                <a:solidFill>
                  <a:srgbClr val="404040"/>
                </a:solidFill>
                <a:latin typeface="+mn-lt"/>
                <a:cs typeface="Arial" panose="020B0604020202020204" pitchFamily="34" charset="0"/>
              </a:rPr>
              <a:t> was “successfully processed.”</a:t>
            </a:r>
          </a:p>
          <a:p>
            <a:pPr fontAlgn="base">
              <a:spcBef>
                <a:spcPts val="1800"/>
              </a:spcBef>
              <a:spcAft>
                <a:spcPct val="0"/>
              </a:spcAft>
              <a:buClr>
                <a:srgbClr val="00A04F"/>
              </a:buClr>
              <a:buSzPct val="125000"/>
              <a:buFont typeface="Wingdings" panose="05000000000000000000" pitchFamily="2" charset="2"/>
              <a:buChar char="§"/>
            </a:pPr>
            <a:r>
              <a:rPr lang="en-US" altLang="en-US" sz="2200" dirty="0">
                <a:solidFill>
                  <a:srgbClr val="404040"/>
                </a:solidFill>
                <a:latin typeface="+mn-lt"/>
                <a:cs typeface="Arial" panose="020B0604020202020204" pitchFamily="34" charset="0"/>
              </a:rPr>
              <a:t>Meet all deadlines.</a:t>
            </a:r>
          </a:p>
        </p:txBody>
      </p:sp>
    </p:spTree>
    <p:extLst>
      <p:ext uri="{BB962C8B-B14F-4D97-AF65-F5344CB8AC3E}">
        <p14:creationId xmlns:p14="http://schemas.microsoft.com/office/powerpoint/2010/main" val="2829255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48DAFABA-244F-486A-A706-1E22975234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011680"/>
            <a:ext cx="9144000" cy="1077218"/>
          </a:xfrm>
          <a:prstGeom prst="rect">
            <a:avLst/>
          </a:prstGeom>
          <a:solidFill>
            <a:srgbClr val="1F96D6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b="1" dirty="0">
                <a:solidFill>
                  <a:schemeClr val="bg1"/>
                </a:solidFill>
                <a:latin typeface="+mn-lt"/>
              </a:rPr>
              <a:t>How will you know what financial aid</a:t>
            </a:r>
          </a:p>
          <a:p>
            <a:pPr algn="ctr">
              <a:spcBef>
                <a:spcPct val="0"/>
              </a:spcBef>
              <a:buNone/>
            </a:pPr>
            <a:r>
              <a:rPr lang="en-US" altLang="en-US" b="1" dirty="0">
                <a:solidFill>
                  <a:schemeClr val="bg1"/>
                </a:solidFill>
                <a:latin typeface="+mn-lt"/>
              </a:rPr>
              <a:t>you are eligible to receive?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E26765-BC17-4312-9448-99B8439FF93B}"/>
              </a:ext>
            </a:extLst>
          </p:cNvPr>
          <p:cNvSpPr txBox="1"/>
          <p:nvPr/>
        </p:nvSpPr>
        <p:spPr>
          <a:xfrm>
            <a:off x="381000" y="3170423"/>
            <a:ext cx="8382000" cy="1846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" fontAlgn="base">
              <a:spcBef>
                <a:spcPts val="1200"/>
              </a:spcBef>
              <a:spcAft>
                <a:spcPct val="0"/>
              </a:spcAft>
              <a:buClr>
                <a:srgbClr val="008000"/>
              </a:buClr>
              <a:buSzPct val="125000"/>
              <a:defRPr/>
            </a:pPr>
            <a:r>
              <a:rPr lang="en-US" sz="2000" dirty="0">
                <a:solidFill>
                  <a:srgbClr val="000000"/>
                </a:solidFill>
                <a:ea typeface="ＭＳ Ｐゴシック" panose="020B0600070205080204" pitchFamily="34" charset="-128"/>
                <a:cs typeface="Calibri" panose="020F0502020204030204" pitchFamily="34" charset="0"/>
              </a:rPr>
              <a:t>The </a:t>
            </a:r>
            <a:r>
              <a:rPr lang="en-US" sz="2000" dirty="0">
                <a:solidFill>
                  <a:srgbClr val="000000"/>
                </a:solidFill>
                <a:ea typeface="ＭＳ Ｐゴシック" panose="020B0600070205080204" pitchFamily="34" charset="-128"/>
                <a:cs typeface="Arial Black"/>
              </a:rPr>
              <a:t>Financial Aid Office </a:t>
            </a:r>
            <a:r>
              <a:rPr lang="en-US" sz="2000" dirty="0">
                <a:solidFill>
                  <a:srgbClr val="000000"/>
                </a:solidFill>
                <a:ea typeface="ＭＳ Ｐゴシック" panose="020B0600070205080204" pitchFamily="34" charset="-128"/>
                <a:cs typeface="Calibri" panose="020F0502020204030204" pitchFamily="34" charset="0"/>
              </a:rPr>
              <a:t>will notify you of the types and amounts of financial aid you are eligible to receive as soon as possible after:</a:t>
            </a:r>
          </a:p>
          <a:p>
            <a:pPr marL="347472" indent="-342900" fontAlgn="base">
              <a:spcBef>
                <a:spcPts val="1200"/>
              </a:spcBef>
              <a:spcAft>
                <a:spcPct val="0"/>
              </a:spcAft>
              <a:buClr>
                <a:srgbClr val="008000"/>
              </a:buClr>
              <a:buSzPct val="125000"/>
              <a:buFont typeface="Wingdings" charset="2"/>
              <a:buChar char="§"/>
              <a:defRPr/>
            </a:pPr>
            <a:r>
              <a:rPr lang="en-US" dirty="0">
                <a:solidFill>
                  <a:srgbClr val="000000"/>
                </a:solidFill>
                <a:ea typeface="ＭＳ Ｐゴシック" panose="020B0600070205080204" pitchFamily="34" charset="-128"/>
                <a:cs typeface="Calibri" panose="020F0502020204030204" pitchFamily="34" charset="0"/>
              </a:rPr>
              <a:t>You have been admitted to the school</a:t>
            </a:r>
          </a:p>
          <a:p>
            <a:pPr marL="347472" indent="-342900" fontAlgn="base">
              <a:spcBef>
                <a:spcPts val="1200"/>
              </a:spcBef>
              <a:spcAft>
                <a:spcPct val="0"/>
              </a:spcAft>
              <a:buClr>
                <a:srgbClr val="008000"/>
              </a:buClr>
              <a:buSzPct val="125000"/>
              <a:buFont typeface="Wingdings" charset="2"/>
              <a:buChar char="§"/>
              <a:defRPr/>
            </a:pPr>
            <a:r>
              <a:rPr lang="en-US" dirty="0">
                <a:solidFill>
                  <a:srgbClr val="000000"/>
                </a:solidFill>
                <a:ea typeface="ＭＳ Ｐゴシック" panose="020B0600070205080204" pitchFamily="34" charset="-128"/>
                <a:cs typeface="Calibri" panose="020F0502020204030204" pitchFamily="34" charset="0"/>
              </a:rPr>
              <a:t>You have submitted your </a:t>
            </a:r>
            <a:r>
              <a:rPr lang="en-US" b="1" dirty="0">
                <a:solidFill>
                  <a:srgbClr val="1F96D6"/>
                </a:solidFill>
                <a:ea typeface="ＭＳ Ｐゴシック" panose="020B0600070205080204" pitchFamily="34" charset="-128"/>
                <a:cs typeface="Arial Black"/>
              </a:rPr>
              <a:t>FAFSA</a:t>
            </a:r>
            <a:r>
              <a:rPr lang="en-US" dirty="0">
                <a:solidFill>
                  <a:srgbClr val="0000FF"/>
                </a:solidFill>
                <a:ea typeface="ＭＳ Ｐゴシック" panose="020B0600070205080204" pitchFamily="34" charset="-128"/>
                <a:cs typeface="Arial"/>
              </a:rPr>
              <a:t> </a:t>
            </a:r>
            <a:r>
              <a:rPr lang="en-US" dirty="0">
                <a:solidFill>
                  <a:srgbClr val="000000"/>
                </a:solidFill>
                <a:ea typeface="ＭＳ Ｐゴシック" panose="020B0600070205080204" pitchFamily="34" charset="-128"/>
                <a:cs typeface="Calibri" panose="020F0502020204030204" pitchFamily="34" charset="0"/>
              </a:rPr>
              <a:t>and all other required financial aid application materials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E9659AD-ECF9-4F81-BB6E-2C8014E883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5098211"/>
            <a:ext cx="8382000" cy="708025"/>
          </a:xfrm>
          <a:prstGeom prst="rect">
            <a:avLst/>
          </a:prstGeom>
          <a:solidFill>
            <a:srgbClr val="228D42"/>
          </a:solidFill>
          <a:ln>
            <a:noFill/>
          </a:ln>
        </p:spPr>
        <p:txBody>
          <a:bodyPr wrap="square">
            <a:spAutoFit/>
          </a:bodyPr>
          <a:lstStyle>
            <a:lvl1pPr marL="317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 marL="3175" marR="0" lvl="0" indent="0" algn="ctr" defTabSz="91440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008000"/>
              </a:buClr>
              <a:buSzPct val="125000"/>
              <a:buFontTx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You will need to follow the directions provided by the school to complete the process (including applying for any loans you need to borrow)</a:t>
            </a:r>
          </a:p>
        </p:txBody>
      </p:sp>
    </p:spTree>
    <p:extLst>
      <p:ext uri="{BB962C8B-B14F-4D97-AF65-F5344CB8AC3E}">
        <p14:creationId xmlns:p14="http://schemas.microsoft.com/office/powerpoint/2010/main" val="2189021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48DAFABA-244F-486A-A706-1E22975234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011680"/>
            <a:ext cx="9144000" cy="584775"/>
          </a:xfrm>
          <a:prstGeom prst="rect">
            <a:avLst/>
          </a:prstGeom>
          <a:solidFill>
            <a:srgbClr val="1F96D6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 lvl="0" algn="ctr">
              <a:spcBef>
                <a:spcPct val="0"/>
              </a:spcBef>
              <a:buNone/>
            </a:pPr>
            <a:r>
              <a:rPr lang="en-US" altLang="en-US" b="1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Useful Tools 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1A6C0D-0A17-407D-B09F-0ED13859C3CB}"/>
              </a:ext>
            </a:extLst>
          </p:cNvPr>
          <p:cNvSpPr txBox="1"/>
          <p:nvPr/>
        </p:nvSpPr>
        <p:spPr>
          <a:xfrm>
            <a:off x="524774" y="2958771"/>
            <a:ext cx="5410200" cy="258532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457200" marR="0" lvl="0" indent="-457200" defTabSz="91440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008000"/>
              </a:buClr>
              <a:buSzPct val="125000"/>
              <a:buFont typeface="Wingdings" pitchFamily="2" charset="2"/>
              <a:buChar char="§"/>
              <a:tabLst/>
              <a:defRPr/>
            </a:pPr>
            <a:r>
              <a:rPr kumimoji="0" lang="en-US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Arial Black" panose="020B0604020202020204" pitchFamily="34" charset="0"/>
              </a:rPr>
              <a:t>“</a:t>
            </a:r>
            <a:r>
              <a:rPr kumimoji="0" lang="en-US" altLang="ja-JP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Arial Black" panose="020B0604020202020204" pitchFamily="34" charset="0"/>
              </a:rPr>
              <a:t>FAFSA4caster</a:t>
            </a:r>
            <a:r>
              <a:rPr kumimoji="0" lang="en-US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Arial Black" panose="020B0604020202020204" pitchFamily="34" charset="0"/>
              </a:rPr>
              <a:t>”</a:t>
            </a:r>
            <a:r>
              <a:rPr kumimoji="0" lang="en-US" altLang="ja-JP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Arial Black" panose="020B0604020202020204" pitchFamily="34" charset="0"/>
              </a:rPr>
              <a:t> </a:t>
            </a:r>
            <a:r>
              <a:rPr kumimoji="0" lang="en-US" altLang="ja-JP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Calibri" panose="020F0502020204030204" pitchFamily="34" charset="0"/>
              </a:rPr>
              <a:t>available at: </a:t>
            </a:r>
            <a:r>
              <a:rPr kumimoji="0" lang="en-US" altLang="ja-JP" sz="2200" b="1" u="none" strike="noStrike" kern="0" cap="none" spc="0" normalizeH="0" baseline="0" noProof="0" dirty="0">
                <a:ln>
                  <a:noFill/>
                </a:ln>
                <a:solidFill>
                  <a:srgbClr val="1F96D6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rPr>
              <a:t>FAFSA.gov</a:t>
            </a:r>
          </a:p>
          <a:p>
            <a:pPr marL="457200" marR="0" lvl="0" indent="-457200" defTabSz="91440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008000"/>
              </a:buClr>
              <a:buSzPct val="125000"/>
              <a:buFont typeface="Wingdings" pitchFamily="2" charset="2"/>
              <a:buChar char="§"/>
              <a:tabLst/>
              <a:defRPr/>
            </a:pPr>
            <a:r>
              <a:rPr kumimoji="0" lang="en-US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Arial Black" panose="020B0604020202020204" pitchFamily="34" charset="0"/>
              </a:rPr>
              <a:t>“</a:t>
            </a:r>
            <a:r>
              <a:rPr kumimoji="0" lang="en-US" altLang="ja-JP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Arial Black" panose="020B0604020202020204" pitchFamily="34" charset="0"/>
              </a:rPr>
              <a:t>Net price calculator</a:t>
            </a:r>
            <a:r>
              <a:rPr kumimoji="0" lang="en-US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Arial Black" panose="020B0604020202020204" pitchFamily="34" charset="0"/>
              </a:rPr>
              <a:t>”</a:t>
            </a:r>
            <a:r>
              <a:rPr kumimoji="0" lang="en-US" altLang="ja-JP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Arial Black" panose="020B0604020202020204" pitchFamily="34" charset="0"/>
              </a:rPr>
              <a:t> </a:t>
            </a:r>
            <a:r>
              <a:rPr kumimoji="0" lang="en-US" altLang="ja-JP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Calibri" panose="020F0502020204030204" pitchFamily="34" charset="0"/>
              </a:rPr>
              <a:t>for the college you want to attend—search tool available at: </a:t>
            </a:r>
            <a:r>
              <a:rPr kumimoji="0" lang="en-US" altLang="ja-JP" sz="2200" b="1" u="none" strike="noStrike" kern="0" cap="none" spc="0" normalizeH="0" baseline="0" noProof="0" dirty="0">
                <a:ln>
                  <a:noFill/>
                </a:ln>
                <a:solidFill>
                  <a:srgbClr val="1F96D6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rPr>
              <a:t>CollegeCost.ed.gov</a:t>
            </a:r>
          </a:p>
          <a:p>
            <a:pPr marL="457200" marR="0" lvl="0" indent="-457200" defTabSz="91440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008000"/>
              </a:buClr>
              <a:buSzPct val="125000"/>
              <a:buFont typeface="Wingdings" pitchFamily="2" charset="2"/>
              <a:buChar char="§"/>
              <a:tabLst/>
              <a:defRPr/>
            </a:pPr>
            <a:r>
              <a:rPr kumimoji="0" lang="en-US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Arial Black" panose="020B0604020202020204" pitchFamily="34" charset="0"/>
              </a:rPr>
              <a:t>“College Scorecard”</a:t>
            </a:r>
            <a:r>
              <a:rPr kumimoji="0" lang="en-US" altLang="ja-JP" sz="2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Arial Black" panose="020B0604020202020204" pitchFamily="34" charset="0"/>
              </a:rPr>
              <a:t> </a:t>
            </a:r>
            <a:r>
              <a:rPr kumimoji="0" lang="en-US" altLang="ja-JP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Calibri" panose="020F0502020204030204" pitchFamily="34" charset="0"/>
              </a:rPr>
              <a:t>available at: </a:t>
            </a:r>
            <a:r>
              <a:rPr kumimoji="0" lang="en-US" altLang="ja-JP" sz="2200" b="1" u="none" strike="noStrike" kern="0" cap="none" spc="0" normalizeH="0" baseline="0" noProof="0" dirty="0">
                <a:ln>
                  <a:noFill/>
                </a:ln>
                <a:solidFill>
                  <a:srgbClr val="1F96D6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rPr>
              <a:t>CollegeScoreCard.ed.gov</a:t>
            </a:r>
            <a:endParaRPr kumimoji="0" lang="en-US" altLang="en-US" sz="2200" b="1" u="none" strike="noStrike" kern="0" cap="none" spc="0" normalizeH="0" baseline="0" noProof="0" dirty="0">
              <a:ln>
                <a:noFill/>
              </a:ln>
              <a:solidFill>
                <a:srgbClr val="1F96D6"/>
              </a:solidFill>
              <a:effectLst/>
              <a:uLnTx/>
              <a:uFillTx/>
              <a:latin typeface="+mn-lt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5" name="Picture 1" descr="AA022278.png">
            <a:extLst>
              <a:ext uri="{FF2B5EF4-FFF2-40B4-BE49-F238E27FC236}">
                <a16:creationId xmlns:a16="http://schemas.microsoft.com/office/drawing/2014/main" id="{F7D98271-ADA6-41F1-A750-42C7A20C47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105" y="2714445"/>
            <a:ext cx="2438400" cy="395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5755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48DAFABA-244F-486A-A706-1E22975234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011680"/>
            <a:ext cx="9144000" cy="584200"/>
          </a:xfrm>
          <a:prstGeom prst="rect">
            <a:avLst/>
          </a:prstGeom>
          <a:solidFill>
            <a:srgbClr val="1F96D6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b="1" dirty="0">
                <a:solidFill>
                  <a:schemeClr val="bg1"/>
                </a:solidFill>
                <a:latin typeface="+mn-lt"/>
              </a:rPr>
              <a:t>For more information . . 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66FEED-3323-4377-AE08-B602A320093D}"/>
              </a:ext>
            </a:extLst>
          </p:cNvPr>
          <p:cNvSpPr txBox="1"/>
          <p:nvPr/>
        </p:nvSpPr>
        <p:spPr>
          <a:xfrm>
            <a:off x="3505200" y="2797833"/>
            <a:ext cx="5410200" cy="3462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8000"/>
              </a:buClr>
              <a:buSzPct val="125000"/>
              <a:buFont typeface="Wingdings" charset="2"/>
              <a:buChar char="§"/>
              <a:defRPr/>
            </a:pPr>
            <a:r>
              <a:rPr lang="en-US" sz="2000" dirty="0">
                <a:solidFill>
                  <a:srgbClr val="000000"/>
                </a:solidFill>
                <a:ea typeface="ＭＳ Ｐゴシック" panose="020B0600070205080204" pitchFamily="34" charset="-128"/>
                <a:cs typeface="Calibri" panose="020F0502020204030204" pitchFamily="34" charset="0"/>
              </a:rPr>
              <a:t>College admission and financial aid staff</a:t>
            </a:r>
          </a:p>
          <a:p>
            <a:pPr marL="457200" indent="-4572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8000"/>
              </a:buClr>
              <a:buSzPct val="125000"/>
              <a:buFont typeface="Wingdings" charset="2"/>
              <a:buChar char="§"/>
              <a:defRPr/>
            </a:pPr>
            <a:r>
              <a:rPr lang="en-US" sz="2000" dirty="0">
                <a:solidFill>
                  <a:srgbClr val="000000"/>
                </a:solidFill>
                <a:ea typeface="ＭＳ Ｐゴシック" panose="020B0600070205080204" pitchFamily="34" charset="-128"/>
                <a:cs typeface="Calibri" panose="020F0502020204030204" pitchFamily="34" charset="0"/>
              </a:rPr>
              <a:t>High school guidance counselor</a:t>
            </a:r>
          </a:p>
          <a:p>
            <a:pPr marL="457200" indent="-4572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8000"/>
              </a:buClr>
              <a:buSzPct val="125000"/>
              <a:buFont typeface="Wingdings" charset="2"/>
              <a:buChar char="§"/>
              <a:defRPr/>
            </a:pPr>
            <a:r>
              <a:rPr lang="en-US" sz="2000" dirty="0">
                <a:solidFill>
                  <a:srgbClr val="000000"/>
                </a:solidFill>
                <a:ea typeface="ＭＳ Ｐゴシック" panose="020B0600070205080204" pitchFamily="34" charset="-128"/>
                <a:cs typeface="Calibri" panose="020F0502020204030204" pitchFamily="34" charset="0"/>
              </a:rPr>
              <a:t>Online resources:</a:t>
            </a:r>
          </a:p>
          <a:p>
            <a:pPr marL="914400" lvl="1" indent="-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8000"/>
              </a:buClr>
              <a:buSzPct val="125000"/>
              <a:buFont typeface="Wingdings" charset="2"/>
              <a:buChar char="§"/>
              <a:defRPr/>
            </a:pPr>
            <a:r>
              <a:rPr lang="en-US" b="1" dirty="0">
                <a:solidFill>
                  <a:srgbClr val="1F96D6"/>
                </a:solidFill>
                <a:ea typeface="ＭＳ Ｐゴシック" panose="020B0600070205080204" pitchFamily="34" charset="-128"/>
                <a:cs typeface="Arial Black"/>
              </a:rPr>
              <a:t>StudentAid.gov </a:t>
            </a:r>
          </a:p>
          <a:p>
            <a:pPr marL="914400" lvl="1" indent="-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8000"/>
              </a:buClr>
              <a:buSzPct val="125000"/>
              <a:buFont typeface="Wingdings" charset="2"/>
              <a:buChar char="§"/>
              <a:defRPr/>
            </a:pPr>
            <a:r>
              <a:rPr lang="en-US" b="1" dirty="0">
                <a:solidFill>
                  <a:srgbClr val="1F96D6"/>
                </a:solidFill>
                <a:ea typeface="ＭＳ Ｐゴシック" panose="020B0600070205080204" pitchFamily="34" charset="-128"/>
                <a:cs typeface="Arial Black"/>
              </a:rPr>
              <a:t>FAFSA.gov</a:t>
            </a:r>
          </a:p>
          <a:p>
            <a:pPr marL="914400" lvl="1" indent="-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8000"/>
              </a:buClr>
              <a:buSzPct val="125000"/>
              <a:buFont typeface="Wingdings" charset="2"/>
              <a:buChar char="§"/>
              <a:defRPr/>
            </a:pPr>
            <a:r>
              <a:rPr lang="en-US" b="1" dirty="0">
                <a:solidFill>
                  <a:srgbClr val="1F96D6"/>
                </a:solidFill>
                <a:ea typeface="MS PGothic" charset="0"/>
                <a:cs typeface="Arial Black"/>
              </a:rPr>
              <a:t>DelawareGoestoCollege.org</a:t>
            </a:r>
          </a:p>
          <a:p>
            <a:pPr marL="914400" lvl="1" indent="-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8000"/>
              </a:buClr>
              <a:buSzPct val="125000"/>
              <a:buFont typeface="Wingdings" charset="2"/>
              <a:buChar char="§"/>
              <a:defRPr/>
            </a:pPr>
            <a:r>
              <a:rPr lang="en-US" b="1" dirty="0">
                <a:solidFill>
                  <a:srgbClr val="1F96D6"/>
                </a:solidFill>
                <a:ea typeface="ＭＳ Ｐゴシック" panose="020B0600070205080204" pitchFamily="34" charset="-128"/>
                <a:cs typeface="Arial Black" panose="020B0604020202020204" pitchFamily="34" charset="0"/>
              </a:rPr>
              <a:t>GIBill.va.gov</a:t>
            </a:r>
          </a:p>
          <a:p>
            <a:pPr marL="914400" lvl="1" indent="-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8000"/>
              </a:buClr>
              <a:buSzPct val="125000"/>
              <a:buFont typeface="Wingdings" charset="2"/>
              <a:buChar char="§"/>
              <a:defRPr/>
            </a:pPr>
            <a:r>
              <a:rPr lang="en-US" b="1" dirty="0">
                <a:solidFill>
                  <a:srgbClr val="1F96D6"/>
                </a:solidFill>
                <a:ea typeface="ＭＳ Ｐゴシック" panose="020B0600070205080204" pitchFamily="34" charset="-128"/>
                <a:cs typeface="Arial Black" panose="020B0604020202020204" pitchFamily="34" charset="0"/>
              </a:rPr>
              <a:t>StandByMeDE.org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black"/>
              </a:solidFill>
              <a:latin typeface="Arial"/>
              <a:ea typeface="ＭＳ Ｐゴシック" panose="020B0600070205080204" pitchFamily="34" charset="-128"/>
              <a:cs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7D28DDF-6659-4A94-9B79-A888DC65DE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85945" y="3170879"/>
            <a:ext cx="2182483" cy="2182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148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6FB1C8E-92F8-4588-82B4-748B3E957A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529906"/>
            <a:ext cx="91440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ts val="2400"/>
              </a:spcBef>
              <a:buFontTx/>
              <a:buNone/>
            </a:pPr>
            <a:endParaRPr lang="en-US" altLang="en-US" sz="2800" b="1" dirty="0">
              <a:solidFill>
                <a:srgbClr val="00A04F"/>
              </a:solidFill>
              <a:latin typeface="Arial Black" panose="020B0A04020102020204" pitchFamily="34" charset="0"/>
            </a:endParaRPr>
          </a:p>
          <a:p>
            <a:pPr algn="ctr" eaLnBrk="1" hangingPunct="1">
              <a:spcBef>
                <a:spcPts val="2400"/>
              </a:spcBef>
              <a:buFontTx/>
              <a:buNone/>
            </a:pPr>
            <a:r>
              <a:rPr lang="en-US" altLang="en-US" sz="2800" b="1" dirty="0">
                <a:solidFill>
                  <a:srgbClr val="00A04F"/>
                </a:solidFill>
                <a:latin typeface="+mn-lt"/>
              </a:rPr>
              <a:t>Money is available, </a:t>
            </a:r>
            <a:br>
              <a:rPr lang="en-US" altLang="en-US" sz="2800" b="1" dirty="0">
                <a:solidFill>
                  <a:srgbClr val="00A04F"/>
                </a:solidFill>
                <a:latin typeface="+mn-lt"/>
              </a:rPr>
            </a:br>
            <a:r>
              <a:rPr lang="en-US" altLang="en-US" sz="2800" b="1" dirty="0">
                <a:solidFill>
                  <a:srgbClr val="00A04F"/>
                </a:solidFill>
                <a:latin typeface="+mn-lt"/>
              </a:rPr>
              <a:t>but you need to file the </a:t>
            </a:r>
            <a:r>
              <a:rPr lang="en-US" altLang="en-US" sz="2800" b="1" dirty="0">
                <a:solidFill>
                  <a:srgbClr val="1F96D6"/>
                </a:solidFill>
                <a:latin typeface="+mn-lt"/>
              </a:rPr>
              <a:t>FAFSA!</a:t>
            </a:r>
          </a:p>
          <a:p>
            <a:pPr algn="ctr" eaLnBrk="1" hangingPunct="1">
              <a:spcBef>
                <a:spcPts val="2400"/>
              </a:spcBef>
              <a:buFontTx/>
              <a:buNone/>
            </a:pPr>
            <a:r>
              <a:rPr lang="en-US" altLang="en-US" sz="2800" b="1" dirty="0">
                <a:latin typeface="+mn-lt"/>
              </a:rPr>
              <a:t>Be strategic, start preparing now!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800" dirty="0">
              <a:latin typeface="Arial" panose="020B0604020202020204" pitchFamily="34" charset="0"/>
            </a:endParaRP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87E248CA-4328-41C8-A0B4-C330CBA361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011680"/>
            <a:ext cx="9144000" cy="1077218"/>
          </a:xfrm>
          <a:prstGeom prst="rect">
            <a:avLst/>
          </a:prstGeom>
          <a:solidFill>
            <a:srgbClr val="1F96D6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b="1" dirty="0">
                <a:solidFill>
                  <a:schemeClr val="bg1"/>
                </a:solidFill>
                <a:latin typeface="+mn-lt"/>
              </a:rPr>
              <a:t>Remember, paying for college starts today, </a:t>
            </a:r>
            <a:br>
              <a:rPr lang="en-US" altLang="en-US" b="1" dirty="0">
                <a:solidFill>
                  <a:schemeClr val="bg1"/>
                </a:solidFill>
                <a:latin typeface="+mn-lt"/>
              </a:rPr>
            </a:br>
            <a:r>
              <a:rPr lang="en-US" altLang="en-US" b="1" dirty="0">
                <a:solidFill>
                  <a:schemeClr val="bg1"/>
                </a:solidFill>
                <a:latin typeface="+mn-lt"/>
              </a:rPr>
              <a:t>so get in the game!</a:t>
            </a:r>
          </a:p>
        </p:txBody>
      </p:sp>
      <p:pic>
        <p:nvPicPr>
          <p:cNvPr id="4" name="Picture 7" descr="DE State Seal.jpg">
            <a:extLst>
              <a:ext uri="{FF2B5EF4-FFF2-40B4-BE49-F238E27FC236}">
                <a16:creationId xmlns:a16="http://schemas.microsoft.com/office/drawing/2014/main" id="{48C0338B-5C89-4C94-A505-D3AC34C98A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85" y="5446534"/>
            <a:ext cx="877888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62038AC2-88A1-4BD4-88A7-90452BC12C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85" y="5492571"/>
            <a:ext cx="14351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805E2C9-EEFA-4C9F-9092-607FB7EF2E17}"/>
              </a:ext>
            </a:extLst>
          </p:cNvPr>
          <p:cNvSpPr txBox="1"/>
          <p:nvPr/>
        </p:nvSpPr>
        <p:spPr>
          <a:xfrm>
            <a:off x="1897811" y="5676181"/>
            <a:ext cx="5262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StandByMeDE.org</a:t>
            </a:r>
          </a:p>
        </p:txBody>
      </p:sp>
    </p:spTree>
    <p:extLst>
      <p:ext uri="{BB962C8B-B14F-4D97-AF65-F5344CB8AC3E}">
        <p14:creationId xmlns:p14="http://schemas.microsoft.com/office/powerpoint/2010/main" val="501014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5D82B2F7-645D-46E3-B7E7-9A253151E813}"/>
              </a:ext>
            </a:extLst>
          </p:cNvPr>
          <p:cNvGrpSpPr/>
          <p:nvPr/>
        </p:nvGrpSpPr>
        <p:grpSpPr>
          <a:xfrm>
            <a:off x="0" y="2622249"/>
            <a:ext cx="9110663" cy="3342049"/>
            <a:chOff x="0" y="2561864"/>
            <a:chExt cx="9110663" cy="3342049"/>
          </a:xfrm>
        </p:grpSpPr>
        <p:sp>
          <p:nvSpPr>
            <p:cNvPr id="7" name="TextBox 1">
              <a:extLst>
                <a:ext uri="{FF2B5EF4-FFF2-40B4-BE49-F238E27FC236}">
                  <a16:creationId xmlns:a16="http://schemas.microsoft.com/office/drawing/2014/main" id="{2B8AEA35-9FC6-4E20-9CEA-037DB9019B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5257800"/>
              <a:ext cx="9110663" cy="646113"/>
            </a:xfrm>
            <a:prstGeom prst="rect">
              <a:avLst/>
            </a:prstGeom>
            <a:solidFill>
              <a:srgbClr val="228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 b="1" dirty="0">
                  <a:solidFill>
                    <a:schemeClr val="bg1"/>
                  </a:solidFill>
                  <a:latin typeface="+mn-lt"/>
                </a:rPr>
                <a:t>What is the FAFSA?</a:t>
              </a:r>
            </a:p>
          </p:txBody>
        </p:sp>
        <p:sp>
          <p:nvSpPr>
            <p:cNvPr id="8" name="Oval 3">
              <a:extLst>
                <a:ext uri="{FF2B5EF4-FFF2-40B4-BE49-F238E27FC236}">
                  <a16:creationId xmlns:a16="http://schemas.microsoft.com/office/drawing/2014/main" id="{135C92B7-4771-4308-945E-BFABFB95FB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183" y="2561864"/>
              <a:ext cx="3810000" cy="1905000"/>
            </a:xfrm>
            <a:prstGeom prst="ellipse">
              <a:avLst/>
            </a:prstGeom>
            <a:solidFill>
              <a:srgbClr val="1F9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FFFF"/>
                  </a:solidFill>
                  <a:latin typeface="+mn-lt"/>
                </a:rPr>
                <a:t>Money is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FFFF"/>
                  </a:solidFill>
                  <a:latin typeface="+mn-lt"/>
                </a:rPr>
                <a:t>available if you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FFFF"/>
                  </a:solidFill>
                  <a:latin typeface="+mn-lt"/>
                </a:rPr>
                <a:t> file the </a:t>
              </a:r>
              <a:r>
                <a:rPr lang="en-US" altLang="en-US" sz="2800" b="1" dirty="0">
                  <a:solidFill>
                    <a:srgbClr val="FFFFFF"/>
                  </a:solidFill>
                  <a:latin typeface="+mn-lt"/>
                  <a:cs typeface="Arial" panose="020B0604020202020204" pitchFamily="34" charset="0"/>
                </a:rPr>
                <a:t>FAFSA!</a:t>
              </a:r>
            </a:p>
          </p:txBody>
        </p:sp>
      </p:grpSp>
      <p:pic>
        <p:nvPicPr>
          <p:cNvPr id="6" name="Picture 2" descr="Features search and login options" title="Top of the new FAFSA home page">
            <a:extLst>
              <a:ext uri="{FF2B5EF4-FFF2-40B4-BE49-F238E27FC236}">
                <a16:creationId xmlns:a16="http://schemas.microsoft.com/office/drawing/2014/main" id="{37FB2CC9-9098-614B-925B-0F5D5C1F07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4077" y="1655185"/>
            <a:ext cx="4510912" cy="332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8685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A990F29-BD59-422F-B9DF-7AA04374B4EA}"/>
              </a:ext>
            </a:extLst>
          </p:cNvPr>
          <p:cNvGrpSpPr/>
          <p:nvPr/>
        </p:nvGrpSpPr>
        <p:grpSpPr>
          <a:xfrm>
            <a:off x="0" y="2027209"/>
            <a:ext cx="9144000" cy="1247202"/>
            <a:chOff x="0" y="1682152"/>
            <a:chExt cx="9144000" cy="1247202"/>
          </a:xfrm>
        </p:grpSpPr>
        <p:sp>
          <p:nvSpPr>
            <p:cNvPr id="3" name="TextBox 5">
              <a:extLst>
                <a:ext uri="{FF2B5EF4-FFF2-40B4-BE49-F238E27FC236}">
                  <a16:creationId xmlns:a16="http://schemas.microsoft.com/office/drawing/2014/main" id="{697B56A5-F751-494A-9A25-127A4B8DBE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9600" y="2590800"/>
              <a:ext cx="79248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indent="-4572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ts val="1800"/>
                </a:spcBef>
                <a:buClr>
                  <a:srgbClr val="008000"/>
                </a:buClr>
                <a:buSzPct val="125000"/>
                <a:buFontTx/>
                <a:buNone/>
                <a:defRPr/>
              </a:pPr>
              <a:endParaRPr lang="en-US" altLang="en-US" sz="1600" i="1" dirty="0">
                <a:solidFill>
                  <a:srgbClr val="000000"/>
                </a:solidFill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4" name="TextBox 2">
              <a:extLst>
                <a:ext uri="{FF2B5EF4-FFF2-40B4-BE49-F238E27FC236}">
                  <a16:creationId xmlns:a16="http://schemas.microsoft.com/office/drawing/2014/main" id="{DD51851F-B09B-4AA6-B860-969D4A4CF3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1682152"/>
              <a:ext cx="914400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  <a:cs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b="1" dirty="0">
                <a:solidFill>
                  <a:srgbClr val="228D42"/>
                </a:solidFill>
                <a:latin typeface="+mn-lt"/>
                <a:cs typeface="Arial" panose="020B0604020202020204" pitchFamily="34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CE6A3DE-1E14-4B38-9460-2FADF45709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011680"/>
            <a:ext cx="9144000" cy="584775"/>
          </a:xfrm>
          <a:prstGeom prst="rect">
            <a:avLst/>
          </a:prstGeom>
          <a:solidFill>
            <a:srgbClr val="1F96D6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b="1" dirty="0">
                <a:solidFill>
                  <a:schemeClr val="bg1"/>
                </a:solidFill>
                <a:latin typeface="+mn-lt"/>
              </a:rPr>
              <a:t>FAFSA: Free Application for Federal Student Aid</a:t>
            </a:r>
          </a:p>
        </p:txBody>
      </p:sp>
      <p:sp>
        <p:nvSpPr>
          <p:cNvPr id="7" name="Rectangle 6"/>
          <p:cNvSpPr/>
          <p:nvPr/>
        </p:nvSpPr>
        <p:spPr>
          <a:xfrm>
            <a:off x="609600" y="2855005"/>
            <a:ext cx="7786540" cy="2846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  <a:buClr>
                <a:srgbClr val="008000"/>
              </a:buClr>
              <a:buSzPct val="125000"/>
              <a:defRPr/>
            </a:pPr>
            <a:r>
              <a:rPr lang="en-US" altLang="ja-JP" sz="2800" b="1" dirty="0">
                <a:solidFill>
                  <a:srgbClr val="1F96D6"/>
                </a:solidFill>
              </a:rPr>
              <a:t>FAFSA</a:t>
            </a:r>
            <a:r>
              <a:rPr lang="en-US" altLang="ja-JP" sz="2800" dirty="0">
                <a:solidFill>
                  <a:srgbClr val="404040"/>
                </a:solidFill>
              </a:rPr>
              <a:t> </a:t>
            </a:r>
            <a:r>
              <a:rPr lang="en-US" altLang="ja-JP" sz="2800" b="1" dirty="0">
                <a:cs typeface="Calibri" panose="020F0502020204030204" pitchFamily="34" charset="0"/>
              </a:rPr>
              <a:t>is where the game begins!</a:t>
            </a:r>
          </a:p>
          <a:p>
            <a:pPr marL="342900" indent="-342900">
              <a:spcBef>
                <a:spcPts val="1800"/>
              </a:spcBef>
              <a:buClr>
                <a:srgbClr val="008000"/>
              </a:buClr>
              <a:buSzPct val="125000"/>
              <a:buFont typeface="Wingdings" pitchFamily="2" charset="2"/>
              <a:buChar char="§"/>
              <a:defRPr/>
            </a:pPr>
            <a:r>
              <a:rPr lang="en-US" altLang="ja-JP" sz="2000" dirty="0">
                <a:solidFill>
                  <a:srgbClr val="000000"/>
                </a:solidFill>
                <a:cs typeface="Arial" panose="020B0604020202020204" pitchFamily="34" charset="0"/>
              </a:rPr>
              <a:t>It’s the federal application used to collect demographic and financial information from students and parents</a:t>
            </a:r>
          </a:p>
          <a:p>
            <a:pPr marL="342900" indent="-342900">
              <a:spcBef>
                <a:spcPts val="1800"/>
              </a:spcBef>
              <a:buClr>
                <a:srgbClr val="008000"/>
              </a:buClr>
              <a:buSzPct val="125000"/>
              <a:buFont typeface="Wingdings" pitchFamily="2" charset="2"/>
              <a:buChar char="§"/>
              <a:defRPr/>
            </a:pPr>
            <a:r>
              <a:rPr lang="en-US" alt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Must be filed online </a:t>
            </a:r>
            <a:r>
              <a:rPr lang="en-US" altLang="en-US" sz="2000" b="1" dirty="0">
                <a:solidFill>
                  <a:srgbClr val="000000"/>
                </a:solidFill>
                <a:cs typeface="Arial" panose="020B0604020202020204" pitchFamily="34" charset="0"/>
              </a:rPr>
              <a:t>every year </a:t>
            </a:r>
            <a:r>
              <a:rPr lang="en-US" alt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financial aid is needed at: </a:t>
            </a:r>
            <a:r>
              <a:rPr lang="en-US" altLang="en-US" sz="2000" b="1" i="1" dirty="0">
                <a:solidFill>
                  <a:srgbClr val="228D42"/>
                </a:solidFill>
                <a:cs typeface="Arial" panose="020B0604020202020204" pitchFamily="34" charset="0"/>
              </a:rPr>
              <a:t>FAFSA.gov </a:t>
            </a:r>
          </a:p>
          <a:p>
            <a:pPr marL="342900" indent="-342900">
              <a:spcBef>
                <a:spcPts val="1800"/>
              </a:spcBef>
              <a:buClr>
                <a:srgbClr val="008000"/>
              </a:buClr>
              <a:buSzPct val="125000"/>
              <a:buFont typeface="Wingdings" pitchFamily="2" charset="2"/>
              <a:buChar char="§"/>
              <a:defRPr/>
            </a:pPr>
            <a:r>
              <a:rPr lang="en-US" altLang="en-US" sz="2000" b="1" dirty="0">
                <a:solidFill>
                  <a:srgbClr val="404040"/>
                </a:solidFill>
                <a:cs typeface="Arial" panose="020B0604020202020204" pitchFamily="34" charset="0"/>
              </a:rPr>
              <a:t>2019–2020</a:t>
            </a:r>
            <a:r>
              <a:rPr lang="en-US" altLang="en-US" sz="2000" dirty="0">
                <a:solidFill>
                  <a:srgbClr val="404040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 b="1" dirty="0">
                <a:solidFill>
                  <a:srgbClr val="1F96D6"/>
                </a:solidFill>
                <a:cs typeface="Arial" panose="020B0604020202020204" pitchFamily="34" charset="0"/>
              </a:rPr>
              <a:t>FAFSA</a:t>
            </a:r>
            <a:r>
              <a:rPr lang="en-US" altLang="en-US" sz="2000" dirty="0">
                <a:solidFill>
                  <a:srgbClr val="376092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 dirty="0">
                <a:solidFill>
                  <a:srgbClr val="000000"/>
                </a:solidFill>
                <a:cs typeface="Calibri" panose="020F0502020204030204" pitchFamily="34" charset="0"/>
              </a:rPr>
              <a:t>available beginning: </a:t>
            </a:r>
            <a:r>
              <a:rPr lang="en-US" altLang="en-US" sz="2000" b="1" dirty="0">
                <a:solidFill>
                  <a:srgbClr val="00A04F"/>
                </a:solidFill>
                <a:cs typeface="Arial" panose="020B0604020202020204" pitchFamily="34" charset="0"/>
              </a:rPr>
              <a:t>October 1, 2018</a:t>
            </a:r>
          </a:p>
          <a:p>
            <a:pPr marL="800100" lvl="1" indent="-342900">
              <a:spcBef>
                <a:spcPts val="1200"/>
              </a:spcBef>
              <a:buClr>
                <a:srgbClr val="008000"/>
              </a:buClr>
              <a:buSzPct val="125000"/>
              <a:buFont typeface="Wingdings" pitchFamily="2" charset="2"/>
              <a:buChar char="§"/>
              <a:defRPr/>
            </a:pPr>
            <a:r>
              <a:rPr lang="en-US" altLang="en-US" sz="1600" i="1" dirty="0">
                <a:solidFill>
                  <a:srgbClr val="000000"/>
                </a:solidFill>
                <a:cs typeface="Calibri" panose="020F0502020204030204" pitchFamily="34" charset="0"/>
              </a:rPr>
              <a:t>Uses income/tax data from your </a:t>
            </a:r>
            <a:r>
              <a:rPr lang="en-US" altLang="en-US" sz="1600" b="1" i="1" dirty="0">
                <a:solidFill>
                  <a:srgbClr val="000000"/>
                </a:solidFill>
                <a:cs typeface="Arial Black" panose="020B0604020202020204" pitchFamily="34" charset="0"/>
              </a:rPr>
              <a:t>2017</a:t>
            </a:r>
            <a:r>
              <a:rPr lang="en-US" altLang="en-US" sz="1600" i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1600" i="1" dirty="0">
                <a:solidFill>
                  <a:srgbClr val="000000"/>
                </a:solidFill>
                <a:cs typeface="Calibri" panose="020F0502020204030204" pitchFamily="34" charset="0"/>
              </a:rPr>
              <a:t>federal tax return(s)</a:t>
            </a:r>
          </a:p>
        </p:txBody>
      </p:sp>
    </p:spTree>
    <p:extLst>
      <p:ext uri="{BB962C8B-B14F-4D97-AF65-F5344CB8AC3E}">
        <p14:creationId xmlns:p14="http://schemas.microsoft.com/office/powerpoint/2010/main" val="518779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11BEF-C1DE-477F-B0B3-51C30CEA572C}"/>
              </a:ext>
            </a:extLst>
          </p:cNvPr>
          <p:cNvSpPr txBox="1">
            <a:spLocks/>
          </p:cNvSpPr>
          <p:nvPr/>
        </p:nvSpPr>
        <p:spPr>
          <a:xfrm>
            <a:off x="0" y="1829595"/>
            <a:ext cx="9144000" cy="639762"/>
          </a:xfrm>
          <a:prstGeom prst="rect">
            <a:avLst/>
          </a:prstGeom>
          <a:solidFill>
            <a:srgbClr val="1F96D6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b="1" dirty="0">
                <a:solidFill>
                  <a:schemeClr val="bg1"/>
                </a:solidFill>
                <a:latin typeface="+mn-lt"/>
              </a:rPr>
              <a:t>Why do you have to submit the FAFSA?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15251-5883-4941-BB73-798D92B59E2D}"/>
              </a:ext>
            </a:extLst>
          </p:cNvPr>
          <p:cNvSpPr txBox="1">
            <a:spLocks/>
          </p:cNvSpPr>
          <p:nvPr/>
        </p:nvSpPr>
        <p:spPr>
          <a:xfrm>
            <a:off x="457200" y="2809366"/>
            <a:ext cx="4040188" cy="639762"/>
          </a:xfrm>
          <a:prstGeom prst="rect">
            <a:avLst/>
          </a:prstGeom>
          <a:solidFill>
            <a:srgbClr val="00A04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sz="28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FAFSA does …</a:t>
            </a: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4A0668B1-0872-4912-8878-B1E0325ED04A}"/>
              </a:ext>
            </a:extLst>
          </p:cNvPr>
          <p:cNvSpPr txBox="1">
            <a:spLocks/>
          </p:cNvSpPr>
          <p:nvPr/>
        </p:nvSpPr>
        <p:spPr>
          <a:xfrm>
            <a:off x="457200" y="3429000"/>
            <a:ext cx="4040188" cy="23606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buClr>
                <a:srgbClr val="008000"/>
              </a:buClr>
              <a:buSzPct val="125000"/>
              <a:buFont typeface="Wingdings" pitchFamily="2" charset="2"/>
              <a:buChar char="§"/>
              <a:defRPr/>
            </a:pPr>
            <a:r>
              <a:rPr lang="en-US" altLang="en-US" sz="1600" dirty="0">
                <a:solidFill>
                  <a:srgbClr val="00000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Determine student’s eligibility for federal student aid</a:t>
            </a:r>
          </a:p>
          <a:p>
            <a:pPr>
              <a:spcBef>
                <a:spcPts val="1200"/>
              </a:spcBef>
              <a:buClr>
                <a:srgbClr val="008000"/>
              </a:buClr>
              <a:buSzPct val="125000"/>
              <a:buFont typeface="Wingdings" pitchFamily="2" charset="2"/>
              <a:buChar char="§"/>
              <a:defRPr/>
            </a:pPr>
            <a:r>
              <a:rPr lang="en-US" altLang="en-US" sz="1600" dirty="0">
                <a:solidFill>
                  <a:srgbClr val="00000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Gather family’s income and asset information needed to calculate “</a:t>
            </a:r>
            <a:r>
              <a:rPr lang="en-US" altLang="ja-JP" sz="1600" dirty="0">
                <a:solidFill>
                  <a:srgbClr val="000000"/>
                </a:solidFill>
              </a:rPr>
              <a:t>Expected Family Contribution</a:t>
            </a:r>
            <a:r>
              <a:rPr lang="en-US" altLang="en-US" sz="1600" dirty="0">
                <a:solidFill>
                  <a:srgbClr val="00000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”</a:t>
            </a:r>
            <a:r>
              <a:rPr lang="en-US" altLang="ja-JP" sz="1600" dirty="0">
                <a:solidFill>
                  <a:srgbClr val="000000"/>
                </a:solidFill>
                <a:cs typeface="Arial" panose="020B0604020202020204" pitchFamily="34" charset="0"/>
              </a:rPr>
              <a:t> (EFC)</a:t>
            </a:r>
          </a:p>
          <a:p>
            <a:pPr>
              <a:spcBef>
                <a:spcPts val="1200"/>
              </a:spcBef>
              <a:buClr>
                <a:srgbClr val="008000"/>
              </a:buClr>
              <a:buSzPct val="125000"/>
              <a:buFont typeface="Wingdings" pitchFamily="2" charset="2"/>
              <a:buChar char="§"/>
              <a:defRPr/>
            </a:pPr>
            <a:r>
              <a:rPr lang="en-US" altLang="en-US" sz="1600" i="1" dirty="0">
                <a:solidFill>
                  <a:srgbClr val="00000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Need to be submitted every year financial aid is needed</a:t>
            </a:r>
          </a:p>
        </p:txBody>
      </p:sp>
      <p:sp>
        <p:nvSpPr>
          <p:cNvPr id="5" name="Content Placeholder 9">
            <a:extLst>
              <a:ext uri="{FF2B5EF4-FFF2-40B4-BE49-F238E27FC236}">
                <a16:creationId xmlns:a16="http://schemas.microsoft.com/office/drawing/2014/main" id="{B56F9ECD-88D1-465A-9E18-BC4C754262E8}"/>
              </a:ext>
            </a:extLst>
          </p:cNvPr>
          <p:cNvSpPr txBox="1">
            <a:spLocks/>
          </p:cNvSpPr>
          <p:nvPr/>
        </p:nvSpPr>
        <p:spPr>
          <a:xfrm>
            <a:off x="4645025" y="3449128"/>
            <a:ext cx="4041775" cy="23590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buClr>
                <a:srgbClr val="C00000"/>
              </a:buClr>
              <a:buSzPct val="125000"/>
              <a:buFont typeface="Wingdings" pitchFamily="2" charset="2"/>
              <a:buChar char="§"/>
              <a:defRPr/>
            </a:pPr>
            <a:r>
              <a:rPr lang="en-US" altLang="en-US" sz="1600" dirty="0">
                <a:solidFill>
                  <a:srgbClr val="00000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Collect information about household’s expenses or “special circumstances”</a:t>
            </a:r>
          </a:p>
          <a:p>
            <a:pPr>
              <a:spcBef>
                <a:spcPts val="1200"/>
              </a:spcBef>
              <a:buClr>
                <a:srgbClr val="C00000"/>
              </a:buClr>
              <a:buSzPct val="125000"/>
              <a:buFont typeface="Wingdings" pitchFamily="2" charset="2"/>
              <a:buChar char="§"/>
              <a:defRPr/>
            </a:pPr>
            <a:r>
              <a:rPr lang="en-US" altLang="en-US" sz="1600" dirty="0">
                <a:solidFill>
                  <a:srgbClr val="00000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Determine what specific financial aid will be awarded</a:t>
            </a:r>
          </a:p>
          <a:p>
            <a:pPr>
              <a:spcBef>
                <a:spcPts val="1200"/>
              </a:spcBef>
              <a:buClr>
                <a:srgbClr val="C00000"/>
              </a:buClr>
              <a:buSzPct val="125000"/>
              <a:buFont typeface="Wingdings" pitchFamily="2" charset="2"/>
              <a:buChar char="§"/>
              <a:defRPr/>
            </a:pPr>
            <a:r>
              <a:rPr lang="en-US" altLang="en-US" sz="1600" dirty="0">
                <a:solidFill>
                  <a:srgbClr val="00000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Determine how much financial aid will be awarded</a:t>
            </a:r>
          </a:p>
          <a:p>
            <a:pPr>
              <a:spcBef>
                <a:spcPts val="1200"/>
              </a:spcBef>
              <a:buClr>
                <a:srgbClr val="C00000"/>
              </a:buClr>
              <a:buSzPct val="125000"/>
              <a:buFont typeface="Wingdings" pitchFamily="2" charset="2"/>
              <a:buChar char="§"/>
              <a:defRPr/>
            </a:pPr>
            <a:r>
              <a:rPr lang="en-US" altLang="en-US" sz="1600" dirty="0">
                <a:solidFill>
                  <a:srgbClr val="00000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Serve as loan application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994E874D-2625-42FC-85AA-077458498DE0}"/>
              </a:ext>
            </a:extLst>
          </p:cNvPr>
          <p:cNvSpPr txBox="1">
            <a:spLocks/>
          </p:cNvSpPr>
          <p:nvPr/>
        </p:nvSpPr>
        <p:spPr>
          <a:xfrm>
            <a:off x="4645025" y="2809366"/>
            <a:ext cx="4041775" cy="63976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altLang="en-US" sz="28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FAFSA does NOT …</a:t>
            </a:r>
          </a:p>
        </p:txBody>
      </p:sp>
    </p:spTree>
    <p:extLst>
      <p:ext uri="{BB962C8B-B14F-4D97-AF65-F5344CB8AC3E}">
        <p14:creationId xmlns:p14="http://schemas.microsoft.com/office/powerpoint/2010/main" val="1721392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5AAFCD-891B-42A2-B681-5D00B05CAC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011680"/>
            <a:ext cx="9144000" cy="640080"/>
          </a:xfrm>
          <a:prstGeom prst="rect">
            <a:avLst/>
          </a:prstGeom>
          <a:solidFill>
            <a:srgbClr val="1F96D6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bg1"/>
                </a:solidFill>
                <a:latin typeface="+mn-lt"/>
              </a:rPr>
              <a:t>Who is eligible for federal financial aid?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A18597-BDA4-4586-B85F-5740FA9F90CB}"/>
              </a:ext>
            </a:extLst>
          </p:cNvPr>
          <p:cNvSpPr txBox="1"/>
          <p:nvPr/>
        </p:nvSpPr>
        <p:spPr>
          <a:xfrm>
            <a:off x="533400" y="2750159"/>
            <a:ext cx="8610600" cy="2954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800" b="1" i="1" dirty="0">
                <a:solidFill>
                  <a:srgbClr val="000000"/>
                </a:solidFill>
                <a:ea typeface="+mn-ea"/>
                <a:cs typeface="Arial"/>
              </a:rPr>
              <a:t>Student must be:</a:t>
            </a:r>
          </a:p>
          <a:p>
            <a:pPr marL="457200" indent="-463550" eaLnBrk="1" hangingPunct="1">
              <a:spcBef>
                <a:spcPts val="1200"/>
              </a:spcBef>
              <a:buClr>
                <a:srgbClr val="00A04F"/>
              </a:buClr>
              <a:buSzPct val="125000"/>
              <a:buFont typeface="Wingdings" charset="2"/>
              <a:buChar char="§"/>
              <a:defRPr/>
            </a:pPr>
            <a:r>
              <a:rPr lang="en-US" sz="2000" dirty="0">
                <a:solidFill>
                  <a:srgbClr val="000000"/>
                </a:solidFill>
                <a:ea typeface="+mn-ea"/>
                <a:cs typeface="Arial"/>
              </a:rPr>
              <a:t>U.S. citizen or permanent resident with a valid Social Security number</a:t>
            </a:r>
          </a:p>
          <a:p>
            <a:pPr marL="457200" indent="-463550" eaLnBrk="1" hangingPunct="1">
              <a:spcBef>
                <a:spcPts val="1200"/>
              </a:spcBef>
              <a:buClr>
                <a:srgbClr val="00A04F"/>
              </a:buClr>
              <a:buSzPct val="125000"/>
              <a:buFont typeface="Wingdings" charset="2"/>
              <a:buChar char="§"/>
              <a:defRPr/>
            </a:pPr>
            <a:r>
              <a:rPr lang="en-US" sz="2000" dirty="0">
                <a:solidFill>
                  <a:srgbClr val="000000"/>
                </a:solidFill>
                <a:ea typeface="+mn-ea"/>
                <a:cs typeface="Arial"/>
              </a:rPr>
              <a:t>Pursuing a degree or certificate </a:t>
            </a:r>
            <a:r>
              <a:rPr lang="en-US" sz="2000" b="1" dirty="0">
                <a:solidFill>
                  <a:srgbClr val="000000"/>
                </a:solidFill>
                <a:ea typeface="+mn-ea"/>
                <a:cs typeface="Arial Black"/>
              </a:rPr>
              <a:t>AND</a:t>
            </a:r>
            <a:r>
              <a:rPr lang="en-US" sz="2000" dirty="0">
                <a:solidFill>
                  <a:srgbClr val="000000"/>
                </a:solidFill>
                <a:ea typeface="+mn-ea"/>
                <a:cs typeface="Arial"/>
              </a:rPr>
              <a:t> enrolled at least half-time</a:t>
            </a:r>
          </a:p>
          <a:p>
            <a:pPr marL="457200" indent="-463550" eaLnBrk="1" hangingPunct="1">
              <a:spcBef>
                <a:spcPts val="1200"/>
              </a:spcBef>
              <a:buClr>
                <a:srgbClr val="00A04F"/>
              </a:buClr>
              <a:buSzPct val="125000"/>
              <a:buFont typeface="Wingdings" charset="2"/>
              <a:buChar char="§"/>
              <a:defRPr/>
            </a:pPr>
            <a:r>
              <a:rPr lang="en-US" sz="2000" dirty="0">
                <a:solidFill>
                  <a:srgbClr val="000000"/>
                </a:solidFill>
                <a:ea typeface="+mn-ea"/>
                <a:cs typeface="Arial"/>
              </a:rPr>
              <a:t>In possession of high school diploma, GED certificate, or completed home schooling</a:t>
            </a:r>
          </a:p>
          <a:p>
            <a:pPr marL="457200" indent="-463550" eaLnBrk="1" hangingPunct="1">
              <a:spcBef>
                <a:spcPts val="1200"/>
              </a:spcBef>
              <a:buClr>
                <a:srgbClr val="00A04F"/>
              </a:buClr>
              <a:buSzPct val="125000"/>
              <a:buFont typeface="Wingdings" charset="2"/>
              <a:buChar char="§"/>
              <a:defRPr/>
            </a:pPr>
            <a:r>
              <a:rPr lang="en-US" sz="2000" dirty="0">
                <a:solidFill>
                  <a:srgbClr val="000000"/>
                </a:solidFill>
                <a:ea typeface="MS PGothic" charset="0"/>
                <a:cs typeface="Arial"/>
              </a:rPr>
              <a:t>Registered with Selective Service </a:t>
            </a:r>
            <a:r>
              <a:rPr lang="en-US" sz="2000" i="1" dirty="0">
                <a:solidFill>
                  <a:srgbClr val="000000"/>
                </a:solidFill>
                <a:ea typeface="MS PGothic" charset="0"/>
                <a:cs typeface="Arial"/>
              </a:rPr>
              <a:t>(males only) </a:t>
            </a:r>
            <a:endParaRPr lang="en-US" sz="2000" i="1" dirty="0">
              <a:solidFill>
                <a:srgbClr val="000000"/>
              </a:solidFill>
              <a:ea typeface="+mn-ea"/>
              <a:cs typeface="Arial"/>
            </a:endParaRPr>
          </a:p>
          <a:p>
            <a:pPr eaLnBrk="1" hangingPunct="1">
              <a:defRPr/>
            </a:pPr>
            <a:endParaRPr lang="en-US" dirty="0">
              <a:solidFill>
                <a:srgbClr val="000000"/>
              </a:solidFill>
              <a:latin typeface="AvantGarde Bk BT" panose="020B0702020202020204" pitchFamily="34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01668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5AAFCD-891B-42A2-B681-5D00B05CAC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011680"/>
            <a:ext cx="9144000" cy="584775"/>
          </a:xfrm>
          <a:prstGeom prst="rect">
            <a:avLst/>
          </a:prstGeom>
          <a:solidFill>
            <a:srgbClr val="1F96D6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en-US" b="1" dirty="0">
                <a:solidFill>
                  <a:schemeClr val="bg1"/>
                </a:solidFill>
                <a:latin typeface="+mn-lt"/>
              </a:rPr>
              <a:t>DACA/Undocumented Students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A18597-BDA4-4586-B85F-5740FA9F90CB}"/>
              </a:ext>
            </a:extLst>
          </p:cNvPr>
          <p:cNvSpPr txBox="1"/>
          <p:nvPr/>
        </p:nvSpPr>
        <p:spPr>
          <a:xfrm>
            <a:off x="533400" y="2657559"/>
            <a:ext cx="8610600" cy="430887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1200"/>
              </a:spcBef>
              <a:buClr>
                <a:srgbClr val="00A04F"/>
              </a:buClr>
              <a:buSzPct val="125000"/>
            </a:pPr>
            <a:r>
              <a:rPr lang="en-US" sz="2800" b="1" i="1" dirty="0">
                <a:solidFill>
                  <a:srgbClr val="000000"/>
                </a:solidFill>
                <a:cs typeface="Arial"/>
              </a:rPr>
              <a:t>You are:</a:t>
            </a:r>
          </a:p>
          <a:p>
            <a:pPr marL="342900" indent="-342900">
              <a:spcBef>
                <a:spcPts val="1200"/>
              </a:spcBef>
              <a:buClr>
                <a:srgbClr val="00A04F"/>
              </a:buClr>
              <a:buSzPct val="125000"/>
              <a:buFont typeface="Wingdings" pitchFamily="2" charset="2"/>
              <a:buChar char="§"/>
            </a:pPr>
            <a:r>
              <a:rPr lang="en-US" altLang="en-US" sz="2000" dirty="0">
                <a:solidFill>
                  <a:srgbClr val="404040"/>
                </a:solidFill>
                <a:latin typeface="AvantGarde Bk BT" pitchFamily="34" charset="0"/>
                <a:cs typeface="Arial" panose="020B0604020202020204" pitchFamily="34" charset="0"/>
              </a:rPr>
              <a:t>Not eligible for </a:t>
            </a:r>
            <a:r>
              <a:rPr lang="en-US" altLang="en-US" sz="2000" dirty="0">
                <a:solidFill>
                  <a:srgbClr val="404040"/>
                </a:solidFill>
                <a:latin typeface="Arial Black" panose="020B0604020202020204" pitchFamily="34" charset="0"/>
              </a:rPr>
              <a:t>FEDERAL</a:t>
            </a:r>
            <a:r>
              <a:rPr lang="en-US" altLang="en-US" sz="2000" dirty="0">
                <a:solidFill>
                  <a:srgbClr val="404040"/>
                </a:solidFill>
                <a:latin typeface="AvantGarde Bk BT" pitchFamily="34" charset="0"/>
                <a:cs typeface="Arial" panose="020B0604020202020204" pitchFamily="34" charset="0"/>
              </a:rPr>
              <a:t> financial aid under current federal law</a:t>
            </a:r>
          </a:p>
          <a:p>
            <a:pPr marL="342900" indent="-342900">
              <a:spcBef>
                <a:spcPts val="1200"/>
              </a:spcBef>
              <a:buClr>
                <a:srgbClr val="00A04F"/>
              </a:buClr>
              <a:buSzPct val="125000"/>
              <a:buFont typeface="Wingdings" pitchFamily="2" charset="2"/>
              <a:buChar char="§"/>
            </a:pPr>
            <a:r>
              <a:rPr lang="en-US" altLang="en-US" sz="2000" dirty="0">
                <a:solidFill>
                  <a:srgbClr val="404040"/>
                </a:solidFill>
                <a:latin typeface="AvantGarde Bk BT" pitchFamily="34" charset="0"/>
                <a:cs typeface="Arial" panose="020B0604020202020204" pitchFamily="34" charset="0"/>
              </a:rPr>
              <a:t>Eligible for SEED scholarship at DTCC and UD</a:t>
            </a:r>
          </a:p>
          <a:p>
            <a:pPr lvl="0">
              <a:spcBef>
                <a:spcPts val="1200"/>
              </a:spcBef>
              <a:buClr>
                <a:srgbClr val="00A04F"/>
              </a:buClr>
              <a:buSzPct val="125000"/>
            </a:pPr>
            <a:r>
              <a:rPr lang="en-US" sz="2800" b="1" i="1" dirty="0">
                <a:solidFill>
                  <a:srgbClr val="000000"/>
                </a:solidFill>
                <a:cs typeface="Arial"/>
              </a:rPr>
              <a:t>You should:</a:t>
            </a:r>
          </a:p>
          <a:p>
            <a:pPr marL="342900" indent="-342900">
              <a:spcBef>
                <a:spcPts val="1200"/>
              </a:spcBef>
              <a:buClr>
                <a:srgbClr val="00A04F"/>
              </a:buClr>
              <a:buSzPct val="125000"/>
              <a:buFont typeface="Wingdings" pitchFamily="2" charset="2"/>
              <a:buChar char="§"/>
            </a:pPr>
            <a:r>
              <a:rPr lang="en-US" altLang="en-US" sz="2000" dirty="0">
                <a:solidFill>
                  <a:srgbClr val="404040"/>
                </a:solidFill>
                <a:latin typeface="AvantGarde Bk BT" pitchFamily="34" charset="0"/>
                <a:cs typeface="Arial" panose="020B0604020202020204" pitchFamily="34" charset="0"/>
              </a:rPr>
              <a:t>Contact the Financial Aid Office at each school you are considering and ask what funding options may be available to you at that school</a:t>
            </a:r>
          </a:p>
          <a:p>
            <a:pPr marL="342900" indent="-342900">
              <a:spcBef>
                <a:spcPts val="1200"/>
              </a:spcBef>
              <a:buClr>
                <a:srgbClr val="00A04F"/>
              </a:buClr>
              <a:buSzPct val="125000"/>
              <a:buFont typeface="Wingdings" pitchFamily="2" charset="2"/>
              <a:buChar char="§"/>
            </a:pPr>
            <a:r>
              <a:rPr lang="en-US" altLang="en-US" sz="2000" dirty="0">
                <a:solidFill>
                  <a:srgbClr val="404040"/>
                </a:solidFill>
                <a:latin typeface="AvantGarde Bk BT" pitchFamily="34" charset="0"/>
                <a:cs typeface="Arial" panose="020B0604020202020204" pitchFamily="34" charset="0"/>
              </a:rPr>
              <a:t>Apply to </a:t>
            </a:r>
            <a:r>
              <a:rPr lang="en-US" altLang="en-US" sz="2000" dirty="0">
                <a:solidFill>
                  <a:srgbClr val="404040"/>
                </a:solidFill>
                <a:latin typeface="Arial Black" panose="020B0604020202020204" pitchFamily="34" charset="0"/>
              </a:rPr>
              <a:t>“TheDream.US” </a:t>
            </a:r>
            <a:r>
              <a:rPr lang="en-US" altLang="en-US" sz="2000" dirty="0">
                <a:solidFill>
                  <a:srgbClr val="404040"/>
                </a:solidFill>
                <a:latin typeface="AvantGarde Bk BT" pitchFamily="34" charset="0"/>
                <a:cs typeface="Arial" panose="020B0604020202020204" pitchFamily="34" charset="0"/>
              </a:rPr>
              <a:t>scholarship program (DSU and other colleges)</a:t>
            </a:r>
          </a:p>
          <a:p>
            <a:pPr marL="342900" indent="-342900">
              <a:spcBef>
                <a:spcPts val="1200"/>
              </a:spcBef>
              <a:buClr>
                <a:srgbClr val="00A04F"/>
              </a:buClr>
              <a:buSzPct val="125000"/>
              <a:buFont typeface="Wingdings" pitchFamily="2" charset="2"/>
              <a:buChar char="§"/>
            </a:pPr>
            <a:r>
              <a:rPr lang="en-US" altLang="en-US" sz="2000" dirty="0">
                <a:solidFill>
                  <a:srgbClr val="404040"/>
                </a:solidFill>
                <a:latin typeface="AvantGarde Bk BT" pitchFamily="34" charset="0"/>
                <a:cs typeface="Arial" panose="020B0604020202020204" pitchFamily="34" charset="0"/>
              </a:rPr>
              <a:t>Consider attending a DACA/Undocumented Student-friendly school, e.g., Swarthmore, Pomona, Oberlin, Tufts, Emory</a:t>
            </a:r>
          </a:p>
          <a:p>
            <a:pPr eaLnBrk="1" hangingPunct="1">
              <a:defRPr/>
            </a:pPr>
            <a:endParaRPr lang="en-US" dirty="0">
              <a:solidFill>
                <a:srgbClr val="000000"/>
              </a:solidFill>
              <a:latin typeface="AvantGarde Bk BT" panose="020B0702020202020204" pitchFamily="34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20406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D2AE6D6C-5BBA-413A-8A94-6F4C8F2D47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011679"/>
            <a:ext cx="9144000" cy="640080"/>
          </a:xfrm>
          <a:prstGeom prst="rect">
            <a:avLst/>
          </a:prstGeom>
          <a:solidFill>
            <a:srgbClr val="1F96D6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bg1"/>
                </a:solidFill>
                <a:latin typeface="+mn-lt"/>
              </a:rPr>
              <a:t>What is the Expected Family Contribution (EFC)?</a:t>
            </a: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6BC549BF-A5E9-479D-91C2-F893ECC34F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" y="2920254"/>
            <a:ext cx="815340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buClr>
                <a:srgbClr val="00A04F"/>
              </a:buClr>
              <a:buSzPct val="125000"/>
              <a:buFont typeface="Wingdings" panose="05000000000000000000" pitchFamily="2" charset="2"/>
              <a:buChar char="§"/>
            </a:pPr>
            <a:r>
              <a:rPr lang="en-US" altLang="en-US" sz="22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Amount government estimates that student/parent(s) should be able to contribute to cost of education </a:t>
            </a:r>
          </a:p>
          <a:p>
            <a:pPr eaLnBrk="1" hangingPunct="1">
              <a:spcBef>
                <a:spcPts val="1200"/>
              </a:spcBef>
              <a:buClr>
                <a:srgbClr val="00A04F"/>
              </a:buClr>
              <a:buSzPct val="125000"/>
              <a:buFont typeface="Wingdings" panose="05000000000000000000" pitchFamily="2" charset="2"/>
              <a:buChar char="§"/>
            </a:pPr>
            <a:r>
              <a:rPr lang="en-US" altLang="en-US" sz="22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Same amount regardless of the school attended</a:t>
            </a:r>
          </a:p>
          <a:p>
            <a:pPr eaLnBrk="1" hangingPunct="1">
              <a:spcBef>
                <a:spcPts val="1200"/>
              </a:spcBef>
              <a:buClr>
                <a:srgbClr val="00A04F"/>
              </a:buClr>
              <a:buSzPct val="125000"/>
              <a:buFont typeface="Wingdings" panose="05000000000000000000" pitchFamily="2" charset="2"/>
              <a:buChar char="§"/>
            </a:pPr>
            <a:r>
              <a:rPr lang="en-US" altLang="en-US" sz="22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Helps determine eligibility for “need-based”</a:t>
            </a:r>
            <a:r>
              <a:rPr lang="en-US" altLang="ja-JP" sz="22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financial aid</a:t>
            </a:r>
            <a:r>
              <a:rPr lang="en-US" altLang="ja-JP" sz="2200" dirty="0">
                <a:solidFill>
                  <a:srgbClr val="404040"/>
                </a:solidFill>
                <a:latin typeface="+mn-lt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8A613C7-0E2A-42C3-8452-5314208E9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" y="4942936"/>
            <a:ext cx="8001000" cy="708025"/>
          </a:xfrm>
          <a:prstGeom prst="rect">
            <a:avLst/>
          </a:prstGeom>
          <a:solidFill>
            <a:srgbClr val="228D42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But non-need based financial aid </a:t>
            </a:r>
            <a:r>
              <a:rPr lang="en-US" altLang="en-US" sz="2000" b="1" i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(e.g., federal student loans)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is available to help you replace the EFC, as needed!</a:t>
            </a:r>
          </a:p>
        </p:txBody>
      </p:sp>
    </p:spTree>
    <p:extLst>
      <p:ext uri="{BB962C8B-B14F-4D97-AF65-F5344CB8AC3E}">
        <p14:creationId xmlns:p14="http://schemas.microsoft.com/office/powerpoint/2010/main" val="3552060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451</TotalTime>
  <Words>2212</Words>
  <Application>Microsoft Office PowerPoint</Application>
  <PresentationFormat>On-screen Show (4:3)</PresentationFormat>
  <Paragraphs>252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50" baseType="lpstr">
      <vt:lpstr>MS Gothic</vt:lpstr>
      <vt:lpstr>MS PGothic</vt:lpstr>
      <vt:lpstr>MS PGothic</vt:lpstr>
      <vt:lpstr>游ゴシック</vt:lpstr>
      <vt:lpstr>Arial</vt:lpstr>
      <vt:lpstr>Arial Black</vt:lpstr>
      <vt:lpstr>AvantGarde Bk BT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Paying for College Get in the Game! 2019-2020</dc:title>
  <dc:creator>Patricia Rivera</dc:creator>
  <cp:lastModifiedBy>Sally Coonin</cp:lastModifiedBy>
  <cp:revision>36</cp:revision>
  <dcterms:created xsi:type="dcterms:W3CDTF">2018-07-27T22:51:49Z</dcterms:created>
  <dcterms:modified xsi:type="dcterms:W3CDTF">2018-09-11T19:35:46Z</dcterms:modified>
</cp:coreProperties>
</file>